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78" r:id="rId11"/>
    <p:sldId id="277" r:id="rId12"/>
    <p:sldId id="265" r:id="rId13"/>
    <p:sldId id="266" r:id="rId14"/>
    <p:sldId id="267" r:id="rId15"/>
    <p:sldId id="268" r:id="rId16"/>
    <p:sldId id="269" r:id="rId17"/>
    <p:sldId id="270" r:id="rId18"/>
    <p:sldId id="272" r:id="rId19"/>
    <p:sldId id="274" r:id="rId20"/>
    <p:sldId id="275" r:id="rId21"/>
    <p:sldId id="276" r:id="rId22"/>
  </p:sldIdLst>
  <p:sldSz cx="9144000" cy="5143500" type="screen16x9"/>
  <p:notesSz cx="6858000" cy="9144000"/>
  <p:embeddedFontLst>
    <p:embeddedFont>
      <p:font typeface="Lato" panose="020F0502020204030203" pitchFamily="34" charset="0"/>
      <p:regular r:id="rId24"/>
      <p:bold r:id="rId25"/>
      <p:italic r:id="rId26"/>
      <p:boldItalic r:id="rId27"/>
    </p:embeddedFont>
    <p:embeddedFont>
      <p:font typeface="Nunito" pitchFamily="2" charset="77"/>
      <p:regular r:id="rId28"/>
      <p:bold r:id="rId29"/>
      <p:italic r:id="rId30"/>
      <p:boldItalic r:id="rId31"/>
    </p:embeddedFont>
    <p:embeddedFont>
      <p:font typeface="Oxygen" panose="02000503000000000000" pitchFamily="2" charset="77"/>
      <p:regular r:id="rId32"/>
      <p:bold r:id="rId33"/>
    </p:embeddedFont>
    <p:embeddedFont>
      <p:font typeface="Raleway" pitchFamily="2" charset="77"/>
      <p:regular r:id="rId34"/>
      <p:bold r:id="rId35"/>
      <p:italic r:id="rId36"/>
      <p:boldItalic r:id="rId37"/>
    </p:embeddedFont>
    <p:embeddedFont>
      <p:font typeface="Roboto Slab" pitchFamily="2" charset="0"/>
      <p:regular r:id="rId38"/>
      <p:bold r:id="rId39"/>
    </p:embeddedFont>
    <p:embeddedFont>
      <p:font typeface="Source Code Pro" panose="020B0509030403020204" pitchFamily="49"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p:restoredTop sz="94694"/>
  </p:normalViewPr>
  <p:slideViewPr>
    <p:cSldViewPr snapToGrid="0">
      <p:cViewPr varScale="1">
        <p:scale>
          <a:sx n="161" d="100"/>
          <a:sy n="161" d="100"/>
        </p:scale>
        <p:origin x="760"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77a6f1996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77a6f1996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931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3edeb2b89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3edeb2b89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3edeb2b89d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3edeb2b8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78c528f59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78c528f59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3edeb2b89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3edeb2b89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3edeb2b89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3edeb2b89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422c0112d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422c0112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3edeb2b89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3edeb2b89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3d96385f43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3d96385f43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3d96385f43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3d96385f43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d96385f43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d96385f4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3d96385f43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3d96385f43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78c528f5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78c528f5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3d96385f43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3d96385f43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77a6f1996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77a6f199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77a6f1996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77a6f1996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EA74-3DBF-0935-0D1C-EDE8067579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3F4AD-E27C-B51A-1831-03910EF145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32158-2B7F-ACAE-9FE1-5A6A3014E9E8}"/>
              </a:ext>
            </a:extLst>
          </p:cNvPr>
          <p:cNvSpPr>
            <a:spLocks noGrp="1"/>
          </p:cNvSpPr>
          <p:nvPr>
            <p:ph type="dt" sz="half" idx="10"/>
          </p:nvPr>
        </p:nvSpPr>
        <p:spPr/>
        <p:txBody>
          <a:bodyPr/>
          <a:lstStyle/>
          <a:p>
            <a:fld id="{E57C9F1D-8496-4608-AA88-38C7D4DA173A}" type="datetimeFigureOut">
              <a:rPr lang="en-US" smtClean="0"/>
              <a:t>9/10/25</a:t>
            </a:fld>
            <a:endParaRPr lang="en-US"/>
          </a:p>
        </p:txBody>
      </p:sp>
      <p:sp>
        <p:nvSpPr>
          <p:cNvPr id="5" name="Footer Placeholder 4">
            <a:extLst>
              <a:ext uri="{FF2B5EF4-FFF2-40B4-BE49-F238E27FC236}">
                <a16:creationId xmlns:a16="http://schemas.microsoft.com/office/drawing/2014/main" id="{A90332B4-572F-FBEA-23FF-3E08CC99A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6E49A-E117-F325-6B6C-5F67F860CC6B}"/>
              </a:ext>
            </a:extLst>
          </p:cNvPr>
          <p:cNvSpPr>
            <a:spLocks noGrp="1"/>
          </p:cNvSpPr>
          <p:nvPr>
            <p:ph type="sldNum" sz="quarter" idx="12"/>
          </p:nvPr>
        </p:nvSpPr>
        <p:spPr/>
        <p:txBody>
          <a:bodyPr/>
          <a:lstStyle/>
          <a:p>
            <a:fld id="{5AD627F2-E660-4AF0-95AB-BF7F12AC1BE0}" type="slidenum">
              <a:rPr lang="en-US" smtClean="0"/>
              <a:t>‹#›</a:t>
            </a:fld>
            <a:endParaRPr lang="en-US"/>
          </a:p>
        </p:txBody>
      </p:sp>
    </p:spTree>
    <p:extLst>
      <p:ext uri="{BB962C8B-B14F-4D97-AF65-F5344CB8AC3E}">
        <p14:creationId xmlns:p14="http://schemas.microsoft.com/office/powerpoint/2010/main" val="109756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mc:AlternateContent xmlns:mc="http://schemas.openxmlformats.org/markup-compatibility/2006" xmlns:p14="http://schemas.microsoft.com/office/powerpoint/2010/main">
    <mc:Choice Requires="p14">
      <p:transition spd="med">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david.wittwer1@gmail.com"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mailto:amtb827@yahoo.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docx"/><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1.docx"/><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VEX Robotics 25-26</a:t>
            </a:r>
            <a:endParaRPr dirty="0"/>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p>
            <a:pPr marL="0" lvl="0" indent="0" algn="r" rtl="0">
              <a:spcBef>
                <a:spcPts val="0"/>
              </a:spcBef>
              <a:spcAft>
                <a:spcPts val="0"/>
              </a:spcAft>
              <a:buNone/>
            </a:pPr>
            <a:r>
              <a:rPr lang="en" dirty="0"/>
              <a:t>September 10th, 2025 </a:t>
            </a:r>
            <a:endParaRPr dirty="0"/>
          </a:p>
        </p:txBody>
      </p:sp>
      <p:sp>
        <p:nvSpPr>
          <p:cNvPr id="74" name="Google Shape;74;p13"/>
          <p:cNvSpPr txBox="1"/>
          <p:nvPr/>
        </p:nvSpPr>
        <p:spPr>
          <a:xfrm rot="-8909826">
            <a:off x="531658" y="581949"/>
            <a:ext cx="4166365" cy="4000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75" name="Google Shape;75;p13"/>
          <p:cNvPicPr preferRelativeResize="0"/>
          <p:nvPr/>
        </p:nvPicPr>
        <p:blipFill>
          <a:blip r:embed="rId3">
            <a:alphaModFix/>
          </a:blip>
          <a:stretch>
            <a:fillRect/>
          </a:stretch>
        </p:blipFill>
        <p:spPr>
          <a:xfrm>
            <a:off x="0" y="630225"/>
            <a:ext cx="2905100" cy="4010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cxnSp>
        <p:nvCxnSpPr>
          <p:cNvPr id="151" name="Google Shape;151;p21"/>
          <p:cNvCxnSpPr/>
          <p:nvPr/>
        </p:nvCxnSpPr>
        <p:spPr>
          <a:xfrm rot="10800000" flipH="1">
            <a:off x="1583512" y="1484948"/>
            <a:ext cx="6534600" cy="21600"/>
          </a:xfrm>
          <a:prstGeom prst="straightConnector1">
            <a:avLst/>
          </a:prstGeom>
          <a:noFill/>
          <a:ln w="19050" cap="flat" cmpd="sng">
            <a:solidFill>
              <a:schemeClr val="lt1"/>
            </a:solidFill>
            <a:prstDash val="solid"/>
            <a:round/>
            <a:headEnd type="none" w="med" len="med"/>
            <a:tailEnd type="none" w="med" len="med"/>
          </a:ln>
        </p:spPr>
      </p:cxnSp>
      <p:sp>
        <p:nvSpPr>
          <p:cNvPr id="152" name="Google Shape;152;p21"/>
          <p:cNvSpPr txBox="1"/>
          <p:nvPr/>
        </p:nvSpPr>
        <p:spPr>
          <a:xfrm>
            <a:off x="197826" y="1634877"/>
            <a:ext cx="8715265" cy="3508623"/>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Lato"/>
              <a:buChar char="●"/>
            </a:pPr>
            <a:r>
              <a:rPr lang="en-US" sz="900" dirty="0">
                <a:solidFill>
                  <a:srgbClr val="FFFFFE"/>
                </a:solidFill>
                <a:effectLst/>
                <a:latin typeface="Helvetica" pitchFamily="2" charset="0"/>
              </a:rPr>
              <a:t>Some amount of Adult mentorship, teaching, and/or guidance is an expected and encouraged facet of VEX competitions. No one is born an expert in robotics! However, obstacles should always be viewed as teaching opportunities, not problems for an Adult to solve for the team.</a:t>
            </a:r>
            <a:br>
              <a:rPr lang="en-US" sz="900" dirty="0">
                <a:solidFill>
                  <a:srgbClr val="FFFFFE"/>
                </a:solidFill>
                <a:effectLst/>
                <a:latin typeface="Helvetica" pitchFamily="2" charset="0"/>
              </a:rPr>
            </a:br>
            <a:endParaRPr lang="en-US" sz="900" dirty="0">
              <a:solidFill>
                <a:srgbClr val="FFFFFE"/>
              </a:solidFill>
              <a:effectLst/>
              <a:latin typeface="Helvetica" pitchFamily="2" charset="0"/>
            </a:endParaRPr>
          </a:p>
          <a:p>
            <a:pPr marL="457200" lvl="0" indent="-317500" algn="l" rtl="0">
              <a:spcBef>
                <a:spcPts val="0"/>
              </a:spcBef>
              <a:spcAft>
                <a:spcPts val="0"/>
              </a:spcAft>
              <a:buClr>
                <a:schemeClr val="lt1"/>
              </a:buClr>
              <a:buSzPts val="1400"/>
              <a:buFont typeface="Lato"/>
              <a:buChar char="●"/>
            </a:pPr>
            <a:r>
              <a:rPr lang="en-US" sz="900" dirty="0">
                <a:solidFill>
                  <a:srgbClr val="FFFFFE"/>
                </a:solidFill>
                <a:effectLst/>
                <a:latin typeface="Helvetica" pitchFamily="2" charset="0"/>
              </a:rPr>
              <a:t>When building or designing the Robot, it is…</a:t>
            </a:r>
            <a:br>
              <a:rPr lang="en-US" sz="900" dirty="0">
                <a:solidFill>
                  <a:srgbClr val="FFFFFE"/>
                </a:solidFill>
                <a:effectLst/>
                <a:latin typeface="Helvetica" pitchFamily="2" charset="0"/>
              </a:rPr>
            </a:br>
            <a:r>
              <a:rPr lang="en-US" sz="900" dirty="0">
                <a:solidFill>
                  <a:srgbClr val="FFFFFE"/>
                </a:solidFill>
                <a:effectLst/>
                <a:latin typeface="Helvetica" pitchFamily="2" charset="0"/>
              </a:rPr>
              <a:t>	● Okay for an Adult to help a Student consider why something failed, so it can be improved.</a:t>
            </a:r>
            <a:br>
              <a:rPr lang="en-US" sz="900" dirty="0">
                <a:solidFill>
                  <a:srgbClr val="FFFFFE"/>
                </a:solidFill>
                <a:effectLst/>
                <a:latin typeface="Helvetica" pitchFamily="2" charset="0"/>
              </a:rPr>
            </a:br>
            <a:r>
              <a:rPr lang="en-US" sz="900" dirty="0">
                <a:solidFill>
                  <a:srgbClr val="FFFFFE"/>
                </a:solidFill>
                <a:effectLst/>
                <a:latin typeface="Helvetica" pitchFamily="2" charset="0"/>
              </a:rPr>
              <a:t>	● Not okay for an Adult to provide step-by-step instructions or photos for the Student to copy.</a:t>
            </a:r>
            <a:br>
              <a:rPr lang="en-US" sz="900" dirty="0">
                <a:solidFill>
                  <a:srgbClr val="FFFFFE"/>
                </a:solidFill>
                <a:effectLst/>
                <a:latin typeface="Helvetica" pitchFamily="2" charset="0"/>
              </a:rPr>
            </a:br>
            <a:r>
              <a:rPr lang="en-US" sz="900" dirty="0">
                <a:solidFill>
                  <a:srgbClr val="FFFFFE"/>
                </a:solidFill>
                <a:effectLst/>
                <a:latin typeface="Helvetica" pitchFamily="2" charset="0"/>
              </a:rPr>
              <a:t>When a mechanism falls off, it is…</a:t>
            </a:r>
            <a:br>
              <a:rPr lang="en-US" sz="900" dirty="0">
                <a:solidFill>
                  <a:srgbClr val="FFFFFE"/>
                </a:solidFill>
                <a:effectLst/>
                <a:latin typeface="Helvetica" pitchFamily="2" charset="0"/>
              </a:rPr>
            </a:br>
            <a:r>
              <a:rPr lang="en-US" sz="900" dirty="0">
                <a:solidFill>
                  <a:srgbClr val="FFFFFE"/>
                </a:solidFill>
                <a:effectLst/>
                <a:latin typeface="Helvetica" pitchFamily="2" charset="0"/>
              </a:rPr>
              <a:t>	● Okay for an Adult to help a Student consider why it failed, so it can be improved.</a:t>
            </a:r>
            <a:br>
              <a:rPr lang="en-US" sz="900" dirty="0">
                <a:solidFill>
                  <a:srgbClr val="FFFFFE"/>
                </a:solidFill>
                <a:effectLst/>
                <a:latin typeface="Helvetica" pitchFamily="2" charset="0"/>
              </a:rPr>
            </a:br>
            <a:r>
              <a:rPr lang="en-US" sz="900" dirty="0">
                <a:solidFill>
                  <a:srgbClr val="FFFFFE"/>
                </a:solidFill>
                <a:effectLst/>
                <a:latin typeface="Helvetica" pitchFamily="2" charset="0"/>
              </a:rPr>
              <a:t>	● Not okay for an Adult to investigate or put the Robot back together.</a:t>
            </a:r>
            <a:br>
              <a:rPr lang="en-US" sz="900" dirty="0">
                <a:solidFill>
                  <a:srgbClr val="FFFFFE"/>
                </a:solidFill>
                <a:effectLst/>
                <a:latin typeface="Helvetica" pitchFamily="2" charset="0"/>
              </a:rPr>
            </a:br>
            <a:r>
              <a:rPr lang="en-US" sz="900" dirty="0">
                <a:solidFill>
                  <a:srgbClr val="FFFFFE"/>
                </a:solidFill>
                <a:effectLst/>
                <a:latin typeface="Helvetica" pitchFamily="2" charset="0"/>
              </a:rPr>
              <a:t>When a Team encounters a complex programming concept, it is…</a:t>
            </a:r>
            <a:br>
              <a:rPr lang="en-US" sz="900" dirty="0">
                <a:solidFill>
                  <a:srgbClr val="FFFFFE"/>
                </a:solidFill>
                <a:effectLst/>
                <a:latin typeface="Helvetica" pitchFamily="2" charset="0"/>
              </a:rPr>
            </a:br>
            <a:r>
              <a:rPr lang="en-US" sz="900" dirty="0">
                <a:solidFill>
                  <a:srgbClr val="FFFFFE"/>
                </a:solidFill>
                <a:effectLst/>
                <a:latin typeface="Helvetica" pitchFamily="2" charset="0"/>
              </a:rPr>
              <a:t>	● Okay for an Adult to guide a Student through a flowchart to understand its logic.</a:t>
            </a:r>
            <a:br>
              <a:rPr lang="en-US" sz="900" dirty="0">
                <a:solidFill>
                  <a:srgbClr val="FFFFFE"/>
                </a:solidFill>
                <a:effectLst/>
                <a:latin typeface="Helvetica" pitchFamily="2" charset="0"/>
              </a:rPr>
            </a:br>
            <a:r>
              <a:rPr lang="en-US" sz="900" dirty="0">
                <a:solidFill>
                  <a:srgbClr val="FFFFFE"/>
                </a:solidFill>
                <a:effectLst/>
                <a:latin typeface="Helvetica" pitchFamily="2" charset="0"/>
              </a:rPr>
              <a:t>	● Not okay for an Adult to write a premade command for that Student to copy/paste.</a:t>
            </a:r>
            <a:br>
              <a:rPr lang="en-US" sz="900" dirty="0">
                <a:solidFill>
                  <a:srgbClr val="FFFFFE"/>
                </a:solidFill>
                <a:effectLst/>
                <a:latin typeface="Helvetica" pitchFamily="2" charset="0"/>
              </a:rPr>
            </a:br>
            <a:r>
              <a:rPr lang="en-US" sz="900" dirty="0">
                <a:solidFill>
                  <a:srgbClr val="FFFFFE"/>
                </a:solidFill>
                <a:effectLst/>
                <a:latin typeface="Helvetica" pitchFamily="2" charset="0"/>
              </a:rPr>
              <a:t>During Match play, it is…</a:t>
            </a:r>
            <a:br>
              <a:rPr lang="en-US" sz="900" dirty="0">
                <a:solidFill>
                  <a:srgbClr val="FFFFFE"/>
                </a:solidFill>
                <a:effectLst/>
                <a:latin typeface="Helvetica" pitchFamily="2" charset="0"/>
              </a:rPr>
            </a:br>
            <a:r>
              <a:rPr lang="en-US" sz="900" dirty="0">
                <a:solidFill>
                  <a:srgbClr val="FFFFFE"/>
                </a:solidFill>
                <a:effectLst/>
                <a:latin typeface="Helvetica" pitchFamily="2" charset="0"/>
              </a:rPr>
              <a:t>	● Okay for an Adult to provide cheerful, positive encouragement as a spectator.</a:t>
            </a:r>
            <a:br>
              <a:rPr lang="en-US" sz="900" dirty="0">
                <a:solidFill>
                  <a:srgbClr val="FFFFFE"/>
                </a:solidFill>
                <a:effectLst/>
                <a:latin typeface="Helvetica" pitchFamily="2" charset="0"/>
              </a:rPr>
            </a:br>
            <a:r>
              <a:rPr lang="en-US" sz="900" dirty="0">
                <a:solidFill>
                  <a:srgbClr val="FFFFFE"/>
                </a:solidFill>
                <a:effectLst/>
                <a:latin typeface="Helvetica" pitchFamily="2" charset="0"/>
              </a:rPr>
              <a:t>	● Not okay for an Adult to explicitly shout step-by-step commands from the audience.</a:t>
            </a:r>
            <a:br>
              <a:rPr lang="en-US" sz="900" dirty="0">
                <a:solidFill>
                  <a:srgbClr val="FFFFFE"/>
                </a:solidFill>
                <a:effectLst/>
                <a:latin typeface="Helvetica" pitchFamily="2" charset="0"/>
              </a:rPr>
            </a:br>
            <a:endParaRPr lang="en-US" sz="900" dirty="0">
              <a:solidFill>
                <a:srgbClr val="FFFFFE"/>
              </a:solidFill>
              <a:effectLst/>
              <a:latin typeface="Helvetica" pitchFamily="2" charset="0"/>
            </a:endParaRPr>
          </a:p>
          <a:p>
            <a:pPr marL="457200" lvl="0" indent="-317500" algn="l" rtl="0">
              <a:spcBef>
                <a:spcPts val="0"/>
              </a:spcBef>
              <a:spcAft>
                <a:spcPts val="0"/>
              </a:spcAft>
              <a:buClr>
                <a:schemeClr val="lt1"/>
              </a:buClr>
              <a:buSzPts val="1400"/>
              <a:buFont typeface="Lato"/>
              <a:buChar char="●"/>
            </a:pPr>
            <a:r>
              <a:rPr lang="en-US" sz="900" dirty="0">
                <a:solidFill>
                  <a:srgbClr val="141413"/>
                </a:solidFill>
                <a:effectLst/>
                <a:latin typeface="Helvetica" pitchFamily="2" charset="0"/>
              </a:rPr>
              <a:t>This rule operates in tandem with the </a:t>
            </a:r>
            <a:r>
              <a:rPr lang="en-US" sz="900" dirty="0">
                <a:solidFill>
                  <a:srgbClr val="1E4277"/>
                </a:solidFill>
                <a:effectLst/>
                <a:latin typeface="Helvetica" pitchFamily="2" charset="0"/>
              </a:rPr>
              <a:t>REC Foundation Student Centered Policy</a:t>
            </a:r>
            <a:r>
              <a:rPr lang="en-US" sz="900" dirty="0">
                <a:solidFill>
                  <a:srgbClr val="141413"/>
                </a:solidFill>
                <a:effectLst/>
                <a:latin typeface="Helvetica" pitchFamily="2" charset="0"/>
              </a:rPr>
              <a:t>, which is available in the REC</a:t>
            </a:r>
            <a:br>
              <a:rPr lang="en-US" sz="900" dirty="0">
                <a:solidFill>
                  <a:srgbClr val="141413"/>
                </a:solidFill>
                <a:effectLst/>
                <a:latin typeface="Helvetica" pitchFamily="2" charset="0"/>
              </a:rPr>
            </a:br>
            <a:r>
              <a:rPr lang="en-US" sz="900" dirty="0">
                <a:solidFill>
                  <a:srgbClr val="141413"/>
                </a:solidFill>
                <a:effectLst/>
                <a:latin typeface="Helvetica" pitchFamily="2" charset="0"/>
              </a:rPr>
              <a:t>Library for Teams to reference throughout the season.</a:t>
            </a:r>
          </a:p>
          <a:p>
            <a:pPr marL="457200" lvl="0" indent="-317500" algn="l" rtl="0">
              <a:spcBef>
                <a:spcPts val="0"/>
              </a:spcBef>
              <a:spcAft>
                <a:spcPts val="0"/>
              </a:spcAft>
              <a:buClr>
                <a:schemeClr val="lt1"/>
              </a:buClr>
              <a:buSzPts val="1400"/>
              <a:buFont typeface="Lato"/>
              <a:buChar char="●"/>
            </a:pPr>
            <a:br>
              <a:rPr lang="en-US" sz="900" dirty="0">
                <a:solidFill>
                  <a:srgbClr val="141413"/>
                </a:solidFill>
                <a:effectLst/>
                <a:latin typeface="Helvetica" pitchFamily="2" charset="0"/>
              </a:rPr>
            </a:br>
            <a:r>
              <a:rPr lang="en-US" sz="900" dirty="0">
                <a:solidFill>
                  <a:srgbClr val="9A0F1E"/>
                </a:solidFill>
                <a:effectLst/>
                <a:latin typeface="Helvetica" pitchFamily="2" charset="0"/>
              </a:rPr>
              <a:t>Violation Notes: Potential Violations of this rule will be reviewed on a case-by-case basis. By </a:t>
            </a:r>
            <a:r>
              <a:rPr lang="en-US" sz="900" dirty="0" err="1">
                <a:solidFill>
                  <a:srgbClr val="9A0F1E"/>
                </a:solidFill>
                <a:effectLst/>
                <a:latin typeface="Helvetica" pitchFamily="2" charset="0"/>
              </a:rPr>
              <a:t>defini</a:t>
            </a:r>
            <a:r>
              <a:rPr lang="en-US" sz="900" dirty="0">
                <a:solidFill>
                  <a:srgbClr val="9A0F1E"/>
                </a:solidFill>
                <a:effectLst/>
                <a:latin typeface="Helvetica" pitchFamily="2" charset="0"/>
              </a:rPr>
              <a:t>-</a:t>
            </a:r>
            <a:br>
              <a:rPr lang="en-US" sz="900" dirty="0">
                <a:solidFill>
                  <a:srgbClr val="9A0F1E"/>
                </a:solidFill>
                <a:effectLst/>
                <a:latin typeface="Helvetica" pitchFamily="2" charset="0"/>
              </a:rPr>
            </a:br>
            <a:r>
              <a:rPr lang="en-US" sz="900" dirty="0" err="1">
                <a:solidFill>
                  <a:srgbClr val="9A0F1E"/>
                </a:solidFill>
                <a:effectLst/>
                <a:latin typeface="Helvetica" pitchFamily="2" charset="0"/>
              </a:rPr>
              <a:t>tion</a:t>
            </a:r>
            <a:r>
              <a:rPr lang="en-US" sz="900" dirty="0">
                <a:solidFill>
                  <a:srgbClr val="9A0F1E"/>
                </a:solidFill>
                <a:effectLst/>
                <a:latin typeface="Helvetica" pitchFamily="2" charset="0"/>
              </a:rPr>
              <a:t>, all Violations of this rule become Match Affecting as soon as a Robot which was built or coded by</a:t>
            </a:r>
            <a:br>
              <a:rPr lang="en-US" sz="900" dirty="0">
                <a:solidFill>
                  <a:srgbClr val="9A0F1E"/>
                </a:solidFill>
                <a:effectLst/>
                <a:latin typeface="Helvetica" pitchFamily="2" charset="0"/>
              </a:rPr>
            </a:br>
            <a:r>
              <a:rPr lang="en-US" sz="900" dirty="0">
                <a:solidFill>
                  <a:srgbClr val="9A0F1E"/>
                </a:solidFill>
                <a:effectLst/>
                <a:latin typeface="Helvetica" pitchFamily="2" charset="0"/>
              </a:rPr>
              <a:t>an Adult wins a Match. All reported and/or suspected &lt;G2&gt; Violations should be reported to the Event</a:t>
            </a:r>
            <a:br>
              <a:rPr lang="en-US" sz="900" dirty="0">
                <a:solidFill>
                  <a:srgbClr val="9A0F1E"/>
                </a:solidFill>
                <a:effectLst/>
                <a:latin typeface="Helvetica" pitchFamily="2" charset="0"/>
              </a:rPr>
            </a:br>
            <a:r>
              <a:rPr lang="en-US" sz="900" dirty="0">
                <a:solidFill>
                  <a:srgbClr val="9A0F1E"/>
                </a:solidFill>
                <a:effectLst/>
                <a:latin typeface="Helvetica" pitchFamily="2" charset="0"/>
              </a:rPr>
              <a:t>Partner during the event, and should be reported to the REC Foundation Rules and Conduct Commit-</a:t>
            </a:r>
            <a:br>
              <a:rPr lang="en-US" sz="900" dirty="0">
                <a:solidFill>
                  <a:srgbClr val="9A0F1E"/>
                </a:solidFill>
                <a:effectLst/>
                <a:latin typeface="Helvetica" pitchFamily="2" charset="0"/>
              </a:rPr>
            </a:br>
            <a:r>
              <a:rPr lang="en-US" sz="900" dirty="0">
                <a:solidFill>
                  <a:srgbClr val="9A0F1E"/>
                </a:solidFill>
                <a:effectLst/>
                <a:latin typeface="Helvetica" pitchFamily="2" charset="0"/>
              </a:rPr>
              <a:t>tee following the event.</a:t>
            </a:r>
            <a:endParaRPr sz="900" dirty="0">
              <a:solidFill>
                <a:schemeClr val="lt1"/>
              </a:solidFill>
              <a:latin typeface="Lato"/>
              <a:ea typeface="Lato"/>
              <a:cs typeface="Lato"/>
              <a:sym typeface="Lato"/>
            </a:endParaRPr>
          </a:p>
        </p:txBody>
      </p:sp>
      <p:sp>
        <p:nvSpPr>
          <p:cNvPr id="155" name="Google Shape;155;p21"/>
          <p:cNvSpPr txBox="1"/>
          <p:nvPr/>
        </p:nvSpPr>
        <p:spPr>
          <a:xfrm>
            <a:off x="2471157" y="33430"/>
            <a:ext cx="5193900" cy="147729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dirty="0">
                <a:solidFill>
                  <a:srgbClr val="141413"/>
                </a:solidFill>
                <a:effectLst/>
                <a:latin typeface="Helvetica" pitchFamily="2" charset="0"/>
              </a:rPr>
              <a:t>&lt;G2&gt; </a:t>
            </a:r>
            <a:r>
              <a:rPr lang="en-US" sz="1200" dirty="0">
                <a:solidFill>
                  <a:schemeClr val="tx1"/>
                </a:solidFill>
                <a:effectLst/>
                <a:latin typeface="Helvetica" pitchFamily="2" charset="0"/>
              </a:rPr>
              <a:t>V5RC is a student-centered program. </a:t>
            </a:r>
            <a:r>
              <a:rPr lang="en-US" sz="1200" dirty="0">
                <a:solidFill>
                  <a:srgbClr val="141413"/>
                </a:solidFill>
                <a:effectLst/>
                <a:latin typeface="Helvetica" pitchFamily="2" charset="0"/>
              </a:rPr>
              <a:t>Adults should not make decisions about the Robot’s build, design, or gameplay, and should not provide an unfair advantage by providing ‘help’ that is beyond the Student’s independent abilities. Students must be prepared to demonstrate an active understanding of their</a:t>
            </a:r>
            <a:r>
              <a:rPr lang="en-US" sz="1200" dirty="0">
                <a:solidFill>
                  <a:srgbClr val="141413"/>
                </a:solidFill>
                <a:latin typeface="Helvetica" pitchFamily="2" charset="0"/>
              </a:rPr>
              <a:t> </a:t>
            </a:r>
            <a:r>
              <a:rPr lang="en-US" sz="1200" dirty="0">
                <a:solidFill>
                  <a:srgbClr val="141413"/>
                </a:solidFill>
                <a:effectLst/>
                <a:latin typeface="Helvetica" pitchFamily="2" charset="0"/>
              </a:rPr>
              <a:t>Robot’s design, construction, and programming to judges or event staff. Students should build, design, and code the Robot with minimal Adult involvement.</a:t>
            </a:r>
            <a:endParaRPr sz="1200" dirty="0">
              <a:solidFill>
                <a:schemeClr val="lt1"/>
              </a:solidFill>
              <a:latin typeface="Lato"/>
              <a:ea typeface="Lato"/>
              <a:cs typeface="Lato"/>
              <a:sym typeface="Lato"/>
            </a:endParaRPr>
          </a:p>
        </p:txBody>
      </p:sp>
      <p:sp>
        <p:nvSpPr>
          <p:cNvPr id="156" name="Google Shape;156;p21"/>
          <p:cNvSpPr txBox="1"/>
          <p:nvPr/>
        </p:nvSpPr>
        <p:spPr>
          <a:xfrm>
            <a:off x="498712" y="33430"/>
            <a:ext cx="1084800" cy="78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Lato"/>
                <a:ea typeface="Lato"/>
                <a:cs typeface="Lato"/>
                <a:sym typeface="Lato"/>
              </a:rPr>
              <a:t>VEX G2 Rule</a:t>
            </a:r>
            <a:endParaRPr sz="2000" b="1" dirty="0">
              <a:solidFill>
                <a:schemeClr val="dk1"/>
              </a:solidFill>
              <a:latin typeface="Lato"/>
              <a:ea typeface="Lato"/>
              <a:cs typeface="Lato"/>
              <a:sym typeface="Lato"/>
            </a:endParaRPr>
          </a:p>
        </p:txBody>
      </p:sp>
      <p:cxnSp>
        <p:nvCxnSpPr>
          <p:cNvPr id="157" name="Google Shape;157;p21"/>
          <p:cNvCxnSpPr/>
          <p:nvPr/>
        </p:nvCxnSpPr>
        <p:spPr>
          <a:xfrm>
            <a:off x="1754050" y="418780"/>
            <a:ext cx="387900" cy="7200"/>
          </a:xfrm>
          <a:prstGeom prst="straightConnector1">
            <a:avLst/>
          </a:prstGeom>
          <a:noFill/>
          <a:ln w="38100" cap="flat" cmpd="sng">
            <a:solidFill>
              <a:schemeClr val="dk2"/>
            </a:solidFill>
            <a:prstDash val="solid"/>
            <a:round/>
            <a:headEnd type="none" w="med" len="med"/>
            <a:tailEnd type="triangle" w="med" len="med"/>
          </a:ln>
        </p:spPr>
      </p:cxnSp>
      <p:sp>
        <p:nvSpPr>
          <p:cNvPr id="158" name="Google Shape;158;p21"/>
          <p:cNvSpPr/>
          <p:nvPr/>
        </p:nvSpPr>
        <p:spPr>
          <a:xfrm>
            <a:off x="300078" y="35400"/>
            <a:ext cx="1283434" cy="877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057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1D8D-96B0-38D0-E2B5-5A0AB1A1DB4E}"/>
              </a:ext>
            </a:extLst>
          </p:cNvPr>
          <p:cNvSpPr>
            <a:spLocks noGrp="1"/>
          </p:cNvSpPr>
          <p:nvPr>
            <p:ph type="title"/>
          </p:nvPr>
        </p:nvSpPr>
        <p:spPr>
          <a:xfrm>
            <a:off x="283102" y="109066"/>
            <a:ext cx="8393447" cy="5012832"/>
          </a:xfrm>
        </p:spPr>
        <p:txBody>
          <a:bodyPr>
            <a:noAutofit/>
          </a:bodyPr>
          <a:lstStyle/>
          <a:p>
            <a:r>
              <a:rPr lang="en-US" sz="800" dirty="0">
                <a:solidFill>
                  <a:srgbClr val="141413"/>
                </a:solidFill>
                <a:effectLst/>
                <a:latin typeface="Helvetica" pitchFamily="2" charset="0"/>
              </a:rPr>
              <a:t>G2&gt; </a:t>
            </a:r>
            <a:r>
              <a:rPr lang="en-US" sz="800" dirty="0">
                <a:solidFill>
                  <a:srgbClr val="CC1024"/>
                </a:solidFill>
                <a:effectLst/>
                <a:latin typeface="Helvetica" pitchFamily="2" charset="0"/>
              </a:rPr>
              <a:t>V5RC is a student-centered program.</a:t>
            </a:r>
            <a:r>
              <a:rPr lang="en-US" sz="800" dirty="0">
                <a:solidFill>
                  <a:srgbClr val="141413"/>
                </a:solidFill>
                <a:effectLst/>
                <a:latin typeface="Helvetica" pitchFamily="2" charset="0"/>
              </a:rPr>
              <a:t> Adults should not make decisions about the Robot’s build,</a:t>
            </a:r>
            <a:br>
              <a:rPr lang="en-US" sz="800" dirty="0">
                <a:solidFill>
                  <a:srgbClr val="141413"/>
                </a:solidFill>
                <a:effectLst/>
                <a:latin typeface="Helvetica" pitchFamily="2" charset="0"/>
              </a:rPr>
            </a:br>
            <a:r>
              <a:rPr lang="en-US" sz="800" dirty="0">
                <a:solidFill>
                  <a:srgbClr val="141413"/>
                </a:solidFill>
                <a:effectLst/>
                <a:latin typeface="Helvetica" pitchFamily="2" charset="0"/>
              </a:rPr>
              <a:t>design, or gameplay, and should not provide an unfair advantage by providing ‘help’ that is beyond the</a:t>
            </a:r>
            <a:br>
              <a:rPr lang="en-US" sz="800" dirty="0">
                <a:solidFill>
                  <a:srgbClr val="141413"/>
                </a:solidFill>
                <a:effectLst/>
                <a:latin typeface="Helvetica" pitchFamily="2" charset="0"/>
              </a:rPr>
            </a:br>
            <a:r>
              <a:rPr lang="en-US" sz="800" dirty="0">
                <a:solidFill>
                  <a:srgbClr val="141413"/>
                </a:solidFill>
                <a:effectLst/>
                <a:latin typeface="Helvetica" pitchFamily="2" charset="0"/>
              </a:rPr>
              <a:t>Student’s independent abilities. Students must be prepared to demonstrate an active understanding of their</a:t>
            </a:r>
            <a:br>
              <a:rPr lang="en-US" sz="800" dirty="0">
                <a:solidFill>
                  <a:srgbClr val="141413"/>
                </a:solidFill>
                <a:effectLst/>
                <a:latin typeface="Helvetica" pitchFamily="2" charset="0"/>
              </a:rPr>
            </a:br>
            <a:r>
              <a:rPr lang="en-US" sz="800" dirty="0">
                <a:solidFill>
                  <a:srgbClr val="141413"/>
                </a:solidFill>
                <a:effectLst/>
                <a:latin typeface="Helvetica" pitchFamily="2" charset="0"/>
              </a:rPr>
              <a:t>Robot’s design, construction, and programming to judges or event staff. Students should build, design, and</a:t>
            </a:r>
            <a:br>
              <a:rPr lang="en-US" sz="800" dirty="0">
                <a:solidFill>
                  <a:srgbClr val="141413"/>
                </a:solidFill>
                <a:effectLst/>
                <a:latin typeface="Helvetica" pitchFamily="2" charset="0"/>
              </a:rPr>
            </a:br>
            <a:r>
              <a:rPr lang="en-US" sz="800" dirty="0">
                <a:solidFill>
                  <a:srgbClr val="141413"/>
                </a:solidFill>
                <a:effectLst/>
                <a:latin typeface="Helvetica" pitchFamily="2" charset="0"/>
              </a:rPr>
              <a:t>code the Robot with minimal Adult involvement.</a:t>
            </a:r>
            <a:br>
              <a:rPr lang="en-US" sz="800" dirty="0">
                <a:solidFill>
                  <a:srgbClr val="141413"/>
                </a:solidFill>
                <a:effectLst/>
                <a:latin typeface="Helvetica" pitchFamily="2" charset="0"/>
              </a:rPr>
            </a:br>
            <a:br>
              <a:rPr lang="en-US" sz="800" dirty="0">
                <a:solidFill>
                  <a:srgbClr val="141413"/>
                </a:solidFill>
                <a:effectLst/>
                <a:latin typeface="Helvetica" pitchFamily="2" charset="0"/>
              </a:rPr>
            </a:br>
            <a:br>
              <a:rPr lang="en-US" sz="800" dirty="0">
                <a:solidFill>
                  <a:srgbClr val="141413"/>
                </a:solidFill>
                <a:effectLst/>
                <a:latin typeface="Helvetica" pitchFamily="2" charset="0"/>
              </a:rPr>
            </a:br>
            <a:r>
              <a:rPr lang="en-US" sz="800" dirty="0">
                <a:solidFill>
                  <a:srgbClr val="FFFFFE"/>
                </a:solidFill>
                <a:effectLst/>
                <a:latin typeface="Helvetica" pitchFamily="2" charset="0"/>
              </a:rPr>
              <a:t>Some amount of Adult mentorship, teaching, and/or guidance is an expected and </a:t>
            </a:r>
            <a:r>
              <a:rPr lang="en-US" sz="800" dirty="0" err="1">
                <a:solidFill>
                  <a:srgbClr val="FFFFFE"/>
                </a:solidFill>
                <a:effectLst/>
                <a:latin typeface="Helvetica" pitchFamily="2" charset="0"/>
              </a:rPr>
              <a:t>encour</a:t>
            </a:r>
            <a:r>
              <a:rPr lang="en-US" sz="800" dirty="0">
                <a:solidFill>
                  <a:srgbClr val="FFFFFE"/>
                </a:solidFill>
                <a:effectLst/>
                <a:latin typeface="Helvetica" pitchFamily="2" charset="0"/>
              </a:rPr>
              <a:t>-</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aged facet of VEX competitions. No one is born an expert in robotics! However, obstacles</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should always be viewed as teaching opportunities, not problems for an Adult to solve for the</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Team.</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When building or designing the Robot, it is…</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 Okay for an Adult to help a Student consider why something failed, so it can be improved.</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 Not okay for an Adult to provide step-by-step instructions or photos for the Student to</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copy.</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When a mechanism falls off, it is…</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 Okay for an Adult to help a Student consider why it failed, so it can be improved.</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 Not okay for an Adult to investigate or put the Robot back together.</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When a Team encounters a complex programming concept, it is…</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 Okay for an Adult to guide a Student through a flowchart to understand its logic.</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 Not okay for an Adult to write a premade command for that Student to copy/paste.</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During Match play, it is…</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 Okay for an Adult to provide cheerful, positive encouragement as a spectator.</a:t>
            </a:r>
            <a:br>
              <a:rPr lang="en-US" sz="800" dirty="0">
                <a:solidFill>
                  <a:srgbClr val="FFFFFE"/>
                </a:solidFill>
                <a:effectLst/>
                <a:latin typeface="Helvetica" pitchFamily="2" charset="0"/>
              </a:rPr>
            </a:br>
            <a:r>
              <a:rPr lang="en-US" sz="800" dirty="0">
                <a:solidFill>
                  <a:srgbClr val="FFFFFE"/>
                </a:solidFill>
                <a:effectLst/>
                <a:latin typeface="Helvetica" pitchFamily="2" charset="0"/>
              </a:rPr>
              <a:t>● Not okay for an Adult to explicitly shout step-by-step commands from the audience.</a:t>
            </a:r>
            <a:br>
              <a:rPr lang="en-US" sz="800" dirty="0">
                <a:solidFill>
                  <a:srgbClr val="FFFFFE"/>
                </a:solidFill>
                <a:effectLst/>
                <a:latin typeface="Helvetica" pitchFamily="2" charset="0"/>
              </a:rPr>
            </a:br>
            <a:r>
              <a:rPr lang="en-US" sz="800" dirty="0">
                <a:solidFill>
                  <a:srgbClr val="141413"/>
                </a:solidFill>
                <a:effectLst/>
                <a:latin typeface="Helvetica" pitchFamily="2" charset="0"/>
              </a:rPr>
              <a:t>This rule operates in tandem with the </a:t>
            </a:r>
            <a:r>
              <a:rPr lang="en-US" sz="800" dirty="0">
                <a:solidFill>
                  <a:srgbClr val="1E4277"/>
                </a:solidFill>
                <a:effectLst/>
                <a:latin typeface="Helvetica" pitchFamily="2" charset="0"/>
              </a:rPr>
              <a:t>REC Foundation Student Centered Policy</a:t>
            </a:r>
            <a:r>
              <a:rPr lang="en-US" sz="800" dirty="0">
                <a:solidFill>
                  <a:srgbClr val="141413"/>
                </a:solidFill>
                <a:effectLst/>
                <a:latin typeface="Helvetica" pitchFamily="2" charset="0"/>
              </a:rPr>
              <a:t>, which is available in the REC</a:t>
            </a:r>
            <a:br>
              <a:rPr lang="en-US" sz="800" dirty="0">
                <a:solidFill>
                  <a:srgbClr val="141413"/>
                </a:solidFill>
                <a:effectLst/>
                <a:latin typeface="Helvetica" pitchFamily="2" charset="0"/>
              </a:rPr>
            </a:br>
            <a:r>
              <a:rPr lang="en-US" sz="800" dirty="0">
                <a:solidFill>
                  <a:srgbClr val="141413"/>
                </a:solidFill>
                <a:effectLst/>
                <a:latin typeface="Helvetica" pitchFamily="2" charset="0"/>
              </a:rPr>
              <a:t>Library for Teams to reference throughout the season.</a:t>
            </a:r>
            <a:br>
              <a:rPr lang="en-US" sz="800" dirty="0">
                <a:solidFill>
                  <a:srgbClr val="141413"/>
                </a:solidFill>
                <a:effectLst/>
                <a:latin typeface="Helvetica" pitchFamily="2" charset="0"/>
              </a:rPr>
            </a:br>
            <a:r>
              <a:rPr lang="en-US" sz="800" dirty="0">
                <a:solidFill>
                  <a:srgbClr val="9A0F1E"/>
                </a:solidFill>
                <a:effectLst/>
                <a:latin typeface="Helvetica" pitchFamily="2" charset="0"/>
              </a:rPr>
              <a:t>Violation Notes: Potential Violations of this rule will be reviewed on a case-by-case basis. By </a:t>
            </a:r>
            <a:r>
              <a:rPr lang="en-US" sz="800" dirty="0" err="1">
                <a:solidFill>
                  <a:srgbClr val="9A0F1E"/>
                </a:solidFill>
                <a:effectLst/>
                <a:latin typeface="Helvetica" pitchFamily="2" charset="0"/>
              </a:rPr>
              <a:t>defini</a:t>
            </a:r>
            <a:r>
              <a:rPr lang="en-US" sz="800" dirty="0">
                <a:solidFill>
                  <a:srgbClr val="9A0F1E"/>
                </a:solidFill>
                <a:effectLst/>
                <a:latin typeface="Helvetica" pitchFamily="2" charset="0"/>
              </a:rPr>
              <a:t>-</a:t>
            </a:r>
            <a:br>
              <a:rPr lang="en-US" sz="800" dirty="0">
                <a:solidFill>
                  <a:srgbClr val="9A0F1E"/>
                </a:solidFill>
                <a:effectLst/>
                <a:latin typeface="Helvetica" pitchFamily="2" charset="0"/>
              </a:rPr>
            </a:br>
            <a:r>
              <a:rPr lang="en-US" sz="800" dirty="0" err="1">
                <a:solidFill>
                  <a:srgbClr val="9A0F1E"/>
                </a:solidFill>
                <a:effectLst/>
                <a:latin typeface="Helvetica" pitchFamily="2" charset="0"/>
              </a:rPr>
              <a:t>tion</a:t>
            </a:r>
            <a:r>
              <a:rPr lang="en-US" sz="800" dirty="0">
                <a:solidFill>
                  <a:srgbClr val="9A0F1E"/>
                </a:solidFill>
                <a:effectLst/>
                <a:latin typeface="Helvetica" pitchFamily="2" charset="0"/>
              </a:rPr>
              <a:t>, all Violations of this rule become Match Affecting as soon as a Robot which was built or coded by</a:t>
            </a:r>
            <a:br>
              <a:rPr lang="en-US" sz="800" dirty="0">
                <a:solidFill>
                  <a:srgbClr val="9A0F1E"/>
                </a:solidFill>
                <a:effectLst/>
                <a:latin typeface="Helvetica" pitchFamily="2" charset="0"/>
              </a:rPr>
            </a:br>
            <a:r>
              <a:rPr lang="en-US" sz="800" dirty="0">
                <a:solidFill>
                  <a:srgbClr val="9A0F1E"/>
                </a:solidFill>
                <a:effectLst/>
                <a:latin typeface="Helvetica" pitchFamily="2" charset="0"/>
              </a:rPr>
              <a:t>an Adult wins a Match. All reported and/or suspected &lt;G2&gt; Violations should be reported to the Event</a:t>
            </a:r>
            <a:br>
              <a:rPr lang="en-US" sz="800" dirty="0">
                <a:solidFill>
                  <a:srgbClr val="9A0F1E"/>
                </a:solidFill>
                <a:effectLst/>
                <a:latin typeface="Helvetica" pitchFamily="2" charset="0"/>
              </a:rPr>
            </a:br>
            <a:r>
              <a:rPr lang="en-US" sz="800" dirty="0">
                <a:solidFill>
                  <a:srgbClr val="9A0F1E"/>
                </a:solidFill>
                <a:effectLst/>
                <a:latin typeface="Helvetica" pitchFamily="2" charset="0"/>
              </a:rPr>
              <a:t>Partner during the event, and should be reported to the REC Foundation Rules and Conduct Commit-</a:t>
            </a:r>
            <a:br>
              <a:rPr lang="en-US" sz="800" dirty="0">
                <a:solidFill>
                  <a:srgbClr val="9A0F1E"/>
                </a:solidFill>
                <a:effectLst/>
                <a:latin typeface="Helvetica" pitchFamily="2" charset="0"/>
              </a:rPr>
            </a:br>
            <a:r>
              <a:rPr lang="en-US" sz="800" dirty="0">
                <a:solidFill>
                  <a:srgbClr val="9A0F1E"/>
                </a:solidFill>
                <a:effectLst/>
                <a:latin typeface="Helvetica" pitchFamily="2" charset="0"/>
              </a:rPr>
              <a:t>tee following the event.</a:t>
            </a:r>
            <a:br>
              <a:rPr lang="en-US" sz="800" dirty="0">
                <a:solidFill>
                  <a:srgbClr val="9A0F1E"/>
                </a:solidFill>
                <a:effectLst/>
                <a:latin typeface="Helvetica" pitchFamily="2" charset="0"/>
              </a:rPr>
            </a:br>
            <a:endParaRPr lang="en-US" sz="800" dirty="0"/>
          </a:p>
        </p:txBody>
      </p:sp>
    </p:spTree>
    <p:extLst>
      <p:ext uri="{BB962C8B-B14F-4D97-AF65-F5344CB8AC3E}">
        <p14:creationId xmlns:p14="http://schemas.microsoft.com/office/powerpoint/2010/main" val="113304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body" idx="1"/>
          </p:nvPr>
        </p:nvSpPr>
        <p:spPr>
          <a:xfrm>
            <a:off x="328027" y="4226025"/>
            <a:ext cx="84195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chemeClr val="dk1"/>
                </a:solidFill>
              </a:rPr>
              <a:t>Criteria for Tournament Selection</a:t>
            </a:r>
            <a:endParaRPr sz="3600" b="1">
              <a:solidFill>
                <a:schemeClr val="dk1"/>
              </a:solidFill>
            </a:endParaRPr>
          </a:p>
        </p:txBody>
      </p:sp>
      <p:sp>
        <p:nvSpPr>
          <p:cNvPr id="165" name="Google Shape;165;p22"/>
          <p:cNvSpPr txBox="1"/>
          <p:nvPr/>
        </p:nvSpPr>
        <p:spPr>
          <a:xfrm>
            <a:off x="1532942" y="523875"/>
            <a:ext cx="7056300" cy="262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latin typeface="Source Code Pro"/>
                <a:ea typeface="Source Code Pro"/>
                <a:cs typeface="Source Code Pro"/>
                <a:sym typeface="Source Code Pro"/>
              </a:rPr>
              <a:t>* </a:t>
            </a:r>
            <a:r>
              <a:rPr lang="en" sz="1600" dirty="0">
                <a:latin typeface="Source Code Pro"/>
                <a:ea typeface="Source Code Pro"/>
                <a:cs typeface="Source Code Pro"/>
                <a:sym typeface="Source Code Pro"/>
              </a:rPr>
              <a:t>HS teams are guaranteed 2 events (if the BUDGET allows)</a:t>
            </a:r>
            <a:endParaRPr sz="1600" dirty="0">
              <a:latin typeface="Source Code Pro"/>
              <a:ea typeface="Source Code Pro"/>
              <a:cs typeface="Source Code Pro"/>
              <a:sym typeface="Source Code Pro"/>
            </a:endParaRPr>
          </a:p>
          <a:p>
            <a:pPr marL="914400" lvl="0" indent="-317500" algn="l" rtl="0">
              <a:lnSpc>
                <a:spcPct val="115000"/>
              </a:lnSpc>
              <a:spcBef>
                <a:spcPts val="0"/>
              </a:spcBef>
              <a:spcAft>
                <a:spcPts val="0"/>
              </a:spcAft>
              <a:buSzPts val="1400"/>
              <a:buFont typeface="Source Code Pro"/>
              <a:buChar char="●"/>
            </a:pPr>
            <a:r>
              <a:rPr lang="en" dirty="0">
                <a:solidFill>
                  <a:schemeClr val="dk2"/>
                </a:solidFill>
                <a:latin typeface="Source Code Pro"/>
                <a:ea typeface="Source Code Pro"/>
                <a:cs typeface="Source Code Pro"/>
                <a:sym typeface="Source Code Pro"/>
              </a:rPr>
              <a:t> If teams want additional competition opportunities, they are able to work with the coaches to register and pay for an event not being attended by the school. As students are only able to compete on one registered team, the school’s Robot Events account, registered with the RECF, will be used. No school funds will be used for registration or transportation to or from these events should they arise.</a:t>
            </a:r>
            <a:endParaRPr dirty="0">
              <a:latin typeface="Source Code Pro"/>
              <a:ea typeface="Source Code Pro"/>
              <a:cs typeface="Source Code Pro"/>
              <a:sym typeface="Source Code Pro"/>
            </a:endParaRPr>
          </a:p>
        </p:txBody>
      </p:sp>
      <p:pic>
        <p:nvPicPr>
          <p:cNvPr id="166" name="Google Shape;166;p22"/>
          <p:cNvPicPr preferRelativeResize="0"/>
          <p:nvPr/>
        </p:nvPicPr>
        <p:blipFill>
          <a:blip r:embed="rId3">
            <a:alphaModFix/>
          </a:blip>
          <a:stretch>
            <a:fillRect/>
          </a:stretch>
        </p:blipFill>
        <p:spPr>
          <a:xfrm flipH="1">
            <a:off x="-240275" y="467875"/>
            <a:ext cx="2025275" cy="33406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body" idx="2"/>
          </p:nvPr>
        </p:nvSpPr>
        <p:spPr>
          <a:xfrm>
            <a:off x="4939500" y="330350"/>
            <a:ext cx="3837000" cy="4419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Clr>
                <a:schemeClr val="dk2"/>
              </a:buClr>
              <a:buSzPts val="1100"/>
              <a:buFont typeface="Arial"/>
              <a:buNone/>
            </a:pPr>
            <a:r>
              <a:rPr lang="en" sz="1500">
                <a:latin typeface="Raleway"/>
                <a:ea typeface="Raleway"/>
                <a:cs typeface="Raleway"/>
                <a:sym typeface="Raleway"/>
              </a:rPr>
              <a:t>Robotics is a highly competitive activity. It is our job as coaches to give the program the best chance to win. Teams will be ranked by the coaches in order of competitiveness, as well as competitive opportunity, based on other teams registered for each tournament. In the event that we do not have the ability to bring all competition teams to an event, coaches will decide which teams have the best opportunity to be competitive at that event and register teams accordingly. </a:t>
            </a:r>
            <a:endParaRPr sz="1900">
              <a:latin typeface="Raleway"/>
              <a:ea typeface="Raleway"/>
              <a:cs typeface="Raleway"/>
              <a:sym typeface="Raleway"/>
            </a:endParaRPr>
          </a:p>
        </p:txBody>
      </p:sp>
      <p:sp>
        <p:nvSpPr>
          <p:cNvPr id="172" name="Google Shape;172;p23"/>
          <p:cNvSpPr txBox="1">
            <a:spLocks noGrp="1"/>
          </p:cNvSpPr>
          <p:nvPr>
            <p:ph type="title"/>
          </p:nvPr>
        </p:nvSpPr>
        <p:spPr>
          <a:xfrm>
            <a:off x="265500" y="181675"/>
            <a:ext cx="4045200" cy="542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How to Qualify</a:t>
            </a:r>
            <a:endParaRPr/>
          </a:p>
        </p:txBody>
      </p:sp>
      <p:sp>
        <p:nvSpPr>
          <p:cNvPr id="173" name="Google Shape;173;p23"/>
          <p:cNvSpPr txBox="1">
            <a:spLocks noGrp="1"/>
          </p:cNvSpPr>
          <p:nvPr>
            <p:ph type="subTitle" idx="1"/>
          </p:nvPr>
        </p:nvSpPr>
        <p:spPr>
          <a:xfrm>
            <a:off x="-103500" y="578850"/>
            <a:ext cx="4675500" cy="4419300"/>
          </a:xfrm>
          <a:prstGeom prst="rect">
            <a:avLst/>
          </a:prstGeom>
        </p:spPr>
        <p:txBody>
          <a:bodyPr spcFirstLastPara="1" wrap="square" lIns="91425" tIns="91425" rIns="91425" bIns="91425" anchor="t" anchorCtr="0">
            <a:noAutofit/>
          </a:bodyPr>
          <a:lstStyle/>
          <a:p>
            <a:pPr marL="457200" lvl="0" indent="-330200" algn="l" rtl="0">
              <a:lnSpc>
                <a:spcPct val="105000"/>
              </a:lnSpc>
              <a:spcBef>
                <a:spcPts val="0"/>
              </a:spcBef>
              <a:spcAft>
                <a:spcPts val="0"/>
              </a:spcAft>
              <a:buClr>
                <a:srgbClr val="000000"/>
              </a:buClr>
              <a:buSzPts val="1600"/>
              <a:buFont typeface="Raleway"/>
              <a:buChar char="❏"/>
            </a:pPr>
            <a:r>
              <a:rPr lang="en" sz="1600">
                <a:solidFill>
                  <a:srgbClr val="000000"/>
                </a:solidFill>
                <a:latin typeface="Raleway"/>
                <a:ea typeface="Raleway"/>
                <a:cs typeface="Raleway"/>
                <a:sym typeface="Raleway"/>
              </a:rPr>
              <a:t>Actively work on the robot during practices</a:t>
            </a:r>
            <a:endParaRPr sz="1600">
              <a:solidFill>
                <a:srgbClr val="000000"/>
              </a:solidFill>
              <a:latin typeface="Raleway"/>
              <a:ea typeface="Raleway"/>
              <a:cs typeface="Raleway"/>
              <a:sym typeface="Raleway"/>
            </a:endParaRPr>
          </a:p>
          <a:p>
            <a:pPr marL="457200" lvl="0" indent="-330200" algn="l" rtl="0">
              <a:lnSpc>
                <a:spcPct val="105000"/>
              </a:lnSpc>
              <a:spcBef>
                <a:spcPts val="0"/>
              </a:spcBef>
              <a:spcAft>
                <a:spcPts val="0"/>
              </a:spcAft>
              <a:buClr>
                <a:srgbClr val="000000"/>
              </a:buClr>
              <a:buSzPts val="1600"/>
              <a:buFont typeface="Nunito"/>
              <a:buChar char="❏"/>
            </a:pPr>
            <a:r>
              <a:rPr lang="en" sz="1600">
                <a:solidFill>
                  <a:srgbClr val="000000"/>
                </a:solidFill>
                <a:latin typeface="Nunito"/>
                <a:ea typeface="Nunito"/>
                <a:cs typeface="Nunito"/>
                <a:sym typeface="Nunito"/>
              </a:rPr>
              <a:t>Demonstrate TIGER PRIDE when using the school's tools and materials.</a:t>
            </a:r>
            <a:endParaRPr sz="1600">
              <a:solidFill>
                <a:srgbClr val="000000"/>
              </a:solidFill>
              <a:latin typeface="Arial"/>
              <a:ea typeface="Arial"/>
              <a:cs typeface="Arial"/>
              <a:sym typeface="Arial"/>
            </a:endParaRPr>
          </a:p>
          <a:p>
            <a:pPr marL="457200" lvl="0" indent="-330200" algn="l" rtl="0">
              <a:lnSpc>
                <a:spcPct val="105000"/>
              </a:lnSpc>
              <a:spcBef>
                <a:spcPts val="0"/>
              </a:spcBef>
              <a:spcAft>
                <a:spcPts val="0"/>
              </a:spcAft>
              <a:buClr>
                <a:srgbClr val="000000"/>
              </a:buClr>
              <a:buSzPts val="1600"/>
              <a:buFont typeface="Nunito"/>
              <a:buChar char="❏"/>
            </a:pPr>
            <a:r>
              <a:rPr lang="en" sz="1600">
                <a:solidFill>
                  <a:srgbClr val="000000"/>
                </a:solidFill>
                <a:latin typeface="Nunito"/>
                <a:ea typeface="Nunito"/>
                <a:cs typeface="Nunito"/>
                <a:sym typeface="Nunito"/>
              </a:rPr>
              <a:t>Demonstrate TIGER PRIDE when interacting with:</a:t>
            </a:r>
            <a:endParaRPr sz="1600">
              <a:solidFill>
                <a:srgbClr val="000000"/>
              </a:solidFill>
              <a:latin typeface="Nunito"/>
              <a:ea typeface="Nunito"/>
              <a:cs typeface="Nunito"/>
              <a:sym typeface="Nunito"/>
            </a:endParaRPr>
          </a:p>
          <a:p>
            <a:pPr marL="1371600" lvl="2" indent="-330200" algn="l" rtl="0">
              <a:lnSpc>
                <a:spcPct val="105000"/>
              </a:lnSpc>
              <a:spcBef>
                <a:spcPts val="0"/>
              </a:spcBef>
              <a:spcAft>
                <a:spcPts val="0"/>
              </a:spcAft>
              <a:buClr>
                <a:srgbClr val="000000"/>
              </a:buClr>
              <a:buSzPts val="1600"/>
              <a:buFont typeface="Nunito"/>
              <a:buChar char="❏"/>
            </a:pPr>
            <a:r>
              <a:rPr lang="en" sz="1600">
                <a:solidFill>
                  <a:srgbClr val="000000"/>
                </a:solidFill>
                <a:latin typeface="Nunito"/>
                <a:ea typeface="Nunito"/>
                <a:cs typeface="Nunito"/>
                <a:sym typeface="Nunito"/>
              </a:rPr>
              <a:t>Coaches</a:t>
            </a:r>
            <a:endParaRPr sz="1600">
              <a:solidFill>
                <a:srgbClr val="000000"/>
              </a:solidFill>
              <a:latin typeface="Nunito"/>
              <a:ea typeface="Nunito"/>
              <a:cs typeface="Nunito"/>
              <a:sym typeface="Nunito"/>
            </a:endParaRPr>
          </a:p>
          <a:p>
            <a:pPr marL="1371600" lvl="2" indent="-330200" algn="l" rtl="0">
              <a:lnSpc>
                <a:spcPct val="105000"/>
              </a:lnSpc>
              <a:spcBef>
                <a:spcPts val="0"/>
              </a:spcBef>
              <a:spcAft>
                <a:spcPts val="0"/>
              </a:spcAft>
              <a:buClr>
                <a:srgbClr val="000000"/>
              </a:buClr>
              <a:buSzPts val="1600"/>
              <a:buFont typeface="Nunito"/>
              <a:buChar char="❏"/>
            </a:pPr>
            <a:r>
              <a:rPr lang="en" sz="1600">
                <a:solidFill>
                  <a:srgbClr val="000000"/>
                </a:solidFill>
                <a:latin typeface="Nunito"/>
                <a:ea typeface="Nunito"/>
                <a:cs typeface="Nunito"/>
                <a:sym typeface="Nunito"/>
              </a:rPr>
              <a:t>Team  members</a:t>
            </a:r>
            <a:endParaRPr sz="1600">
              <a:solidFill>
                <a:srgbClr val="000000"/>
              </a:solidFill>
              <a:latin typeface="Nunito"/>
              <a:ea typeface="Nunito"/>
              <a:cs typeface="Nunito"/>
              <a:sym typeface="Nunito"/>
            </a:endParaRPr>
          </a:p>
          <a:p>
            <a:pPr marL="1371600" lvl="2" indent="-330200" algn="l" rtl="0">
              <a:lnSpc>
                <a:spcPct val="105000"/>
              </a:lnSpc>
              <a:spcBef>
                <a:spcPts val="0"/>
              </a:spcBef>
              <a:spcAft>
                <a:spcPts val="0"/>
              </a:spcAft>
              <a:buClr>
                <a:srgbClr val="000000"/>
              </a:buClr>
              <a:buSzPts val="1600"/>
              <a:buFont typeface="Nunito"/>
              <a:buChar char="❏"/>
            </a:pPr>
            <a:r>
              <a:rPr lang="en" sz="1600">
                <a:solidFill>
                  <a:srgbClr val="000000"/>
                </a:solidFill>
                <a:latin typeface="Nunito"/>
                <a:ea typeface="Nunito"/>
                <a:cs typeface="Nunito"/>
                <a:sym typeface="Nunito"/>
              </a:rPr>
              <a:t>Other teams during practice</a:t>
            </a:r>
            <a:endParaRPr sz="1600">
              <a:solidFill>
                <a:srgbClr val="000000"/>
              </a:solidFill>
              <a:latin typeface="Arial"/>
              <a:ea typeface="Arial"/>
              <a:cs typeface="Arial"/>
              <a:sym typeface="Arial"/>
            </a:endParaRPr>
          </a:p>
          <a:p>
            <a:pPr marL="457200" lvl="0" indent="-330200" algn="l" rtl="0">
              <a:lnSpc>
                <a:spcPct val="105000"/>
              </a:lnSpc>
              <a:spcBef>
                <a:spcPts val="0"/>
              </a:spcBef>
              <a:spcAft>
                <a:spcPts val="0"/>
              </a:spcAft>
              <a:buClr>
                <a:srgbClr val="000000"/>
              </a:buClr>
              <a:buSzPts val="1600"/>
              <a:buFont typeface="Nunito"/>
              <a:buChar char="❏"/>
            </a:pPr>
            <a:r>
              <a:rPr lang="en" sz="1600">
                <a:solidFill>
                  <a:srgbClr val="000000"/>
                </a:solidFill>
                <a:latin typeface="Nunito"/>
                <a:ea typeface="Nunito"/>
                <a:cs typeface="Nunito"/>
                <a:sym typeface="Nunito"/>
              </a:rPr>
              <a:t>Clean up after every practice</a:t>
            </a:r>
            <a:endParaRPr sz="1600">
              <a:solidFill>
                <a:srgbClr val="000000"/>
              </a:solidFill>
              <a:latin typeface="Arial"/>
              <a:ea typeface="Arial"/>
              <a:cs typeface="Arial"/>
              <a:sym typeface="Arial"/>
            </a:endParaRPr>
          </a:p>
          <a:p>
            <a:pPr marL="457200" lvl="0" indent="-330200" algn="l" rtl="0">
              <a:lnSpc>
                <a:spcPct val="105000"/>
              </a:lnSpc>
              <a:spcBef>
                <a:spcPts val="0"/>
              </a:spcBef>
              <a:spcAft>
                <a:spcPts val="0"/>
              </a:spcAft>
              <a:buClr>
                <a:srgbClr val="000000"/>
              </a:buClr>
              <a:buSzPts val="1600"/>
              <a:buFont typeface="Nunito"/>
              <a:buChar char="❏"/>
            </a:pPr>
            <a:r>
              <a:rPr lang="en" sz="1600">
                <a:solidFill>
                  <a:srgbClr val="000000"/>
                </a:solidFill>
                <a:latin typeface="Nunito"/>
                <a:ea typeface="Nunito"/>
                <a:cs typeface="Nunito"/>
                <a:sym typeface="Nunito"/>
              </a:rPr>
              <a:t>Be on track for having a working robot by the tournament day</a:t>
            </a:r>
            <a:endParaRPr sz="1600">
              <a:solidFill>
                <a:srgbClr val="000000"/>
              </a:solidFill>
              <a:latin typeface="Nunito"/>
              <a:ea typeface="Nunito"/>
              <a:cs typeface="Nunito"/>
              <a:sym typeface="Nunito"/>
            </a:endParaRPr>
          </a:p>
          <a:p>
            <a:pPr marL="1371600" lvl="2" indent="-330200" algn="l" rtl="0">
              <a:lnSpc>
                <a:spcPct val="105000"/>
              </a:lnSpc>
              <a:spcBef>
                <a:spcPts val="0"/>
              </a:spcBef>
              <a:spcAft>
                <a:spcPts val="0"/>
              </a:spcAft>
              <a:buClr>
                <a:srgbClr val="000000"/>
              </a:buClr>
              <a:buSzPts val="1600"/>
              <a:buFont typeface="Nunito"/>
              <a:buChar char="❏"/>
            </a:pPr>
            <a:r>
              <a:rPr lang="en" sz="1600">
                <a:solidFill>
                  <a:srgbClr val="000000"/>
                </a:solidFill>
                <a:latin typeface="Nunito"/>
                <a:ea typeface="Nunito"/>
                <a:cs typeface="Nunito"/>
                <a:sym typeface="Nunito"/>
              </a:rPr>
              <a:t>Robot can play the game</a:t>
            </a:r>
            <a:endParaRPr sz="1600">
              <a:solidFill>
                <a:srgbClr val="000000"/>
              </a:solidFill>
              <a:latin typeface="Nunito"/>
              <a:ea typeface="Nunito"/>
              <a:cs typeface="Nunito"/>
              <a:sym typeface="Nunito"/>
            </a:endParaRPr>
          </a:p>
          <a:p>
            <a:pPr marL="1371600" lvl="2" indent="-330200" algn="l" rtl="0">
              <a:lnSpc>
                <a:spcPct val="105000"/>
              </a:lnSpc>
              <a:spcBef>
                <a:spcPts val="0"/>
              </a:spcBef>
              <a:spcAft>
                <a:spcPts val="0"/>
              </a:spcAft>
              <a:buClr>
                <a:srgbClr val="000000"/>
              </a:buClr>
              <a:buSzPts val="1600"/>
              <a:buFont typeface="Nunito"/>
              <a:buChar char="❏"/>
            </a:pPr>
            <a:r>
              <a:rPr lang="en" sz="1600">
                <a:solidFill>
                  <a:srgbClr val="000000"/>
                </a:solidFill>
                <a:latin typeface="Nunito"/>
                <a:ea typeface="Nunito"/>
                <a:cs typeface="Nunito"/>
                <a:sym typeface="Nunito"/>
              </a:rPr>
              <a:t>Drivers are able to drive the robot</a:t>
            </a:r>
            <a:endParaRPr sz="1600">
              <a:solidFill>
                <a:srgbClr val="000000"/>
              </a:solidFill>
              <a:latin typeface="Nunito"/>
              <a:ea typeface="Nunito"/>
              <a:cs typeface="Nunito"/>
              <a:sym typeface="Nunito"/>
            </a:endParaRPr>
          </a:p>
          <a:p>
            <a:pPr marL="1371600" lvl="2" indent="-330200" algn="l" rtl="0">
              <a:lnSpc>
                <a:spcPct val="105000"/>
              </a:lnSpc>
              <a:spcBef>
                <a:spcPts val="0"/>
              </a:spcBef>
              <a:spcAft>
                <a:spcPts val="0"/>
              </a:spcAft>
              <a:buClr>
                <a:srgbClr val="000000"/>
              </a:buClr>
              <a:buSzPts val="1600"/>
              <a:buFont typeface="Nunito"/>
              <a:buChar char="❏"/>
            </a:pPr>
            <a:r>
              <a:rPr lang="en" sz="1600">
                <a:solidFill>
                  <a:srgbClr val="000000"/>
                </a:solidFill>
                <a:latin typeface="Nunito"/>
                <a:ea typeface="Nunito"/>
                <a:cs typeface="Nunito"/>
                <a:sym typeface="Nunito"/>
              </a:rPr>
              <a:t>Coding is in place for autonomous driving and skills driving</a:t>
            </a:r>
            <a:endParaRPr sz="1600"/>
          </a:p>
        </p:txBody>
      </p:sp>
      <p:cxnSp>
        <p:nvCxnSpPr>
          <p:cNvPr id="174" name="Google Shape;174;p23"/>
          <p:cNvCxnSpPr/>
          <p:nvPr/>
        </p:nvCxnSpPr>
        <p:spPr>
          <a:xfrm>
            <a:off x="4123425" y="423825"/>
            <a:ext cx="4762800" cy="720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23"/>
          <p:cNvCxnSpPr/>
          <p:nvPr/>
        </p:nvCxnSpPr>
        <p:spPr>
          <a:xfrm>
            <a:off x="215500" y="4820225"/>
            <a:ext cx="47124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xfrm>
            <a:off x="2400275"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Budget &amp; Supplies</a:t>
            </a:r>
            <a:endParaRPr/>
          </a:p>
        </p:txBody>
      </p:sp>
      <p:sp>
        <p:nvSpPr>
          <p:cNvPr id="181" name="Google Shape;181;p24"/>
          <p:cNvSpPr txBox="1">
            <a:spLocks noGrp="1"/>
          </p:cNvSpPr>
          <p:nvPr>
            <p:ph type="body" idx="1"/>
          </p:nvPr>
        </p:nvSpPr>
        <p:spPr>
          <a:xfrm>
            <a:off x="94350" y="323275"/>
            <a:ext cx="1766100" cy="47799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r>
              <a:rPr lang="en" sz="1542" b="1">
                <a:solidFill>
                  <a:srgbClr val="000000"/>
                </a:solidFill>
              </a:rPr>
              <a:t>Budget:</a:t>
            </a:r>
            <a:endParaRPr sz="1542" b="1">
              <a:solidFill>
                <a:srgbClr val="000000"/>
              </a:solidFill>
            </a:endParaRPr>
          </a:p>
          <a:p>
            <a:pPr marL="0" lvl="0" indent="0" algn="l" rtl="0">
              <a:spcBef>
                <a:spcPts val="1200"/>
              </a:spcBef>
              <a:spcAft>
                <a:spcPts val="1200"/>
              </a:spcAft>
              <a:buNone/>
            </a:pPr>
            <a:r>
              <a:rPr lang="en" sz="1621">
                <a:solidFill>
                  <a:srgbClr val="000000"/>
                </a:solidFill>
              </a:rPr>
              <a:t>Robotics is a very expensive activity.  The parts, the transportation, registration of teams with REC, and the registration of teams for tournaments, all add up quickly.  In the past, our budgets have been small, but we’ve still been able to: make sure that all teams have the base parts, register all teams with REC, provide transportation to 2 away tournaments and state, and pay for the registration for teams to attend (most teams) 2 tournaments each.  With the budget cuts in place for this year, we will need your help to make some of these things a reality.  Booster Club is ready to fundraise! </a:t>
            </a:r>
            <a:endParaRPr sz="1621">
              <a:solidFill>
                <a:srgbClr val="000000"/>
              </a:solidFill>
            </a:endParaRPr>
          </a:p>
        </p:txBody>
      </p:sp>
      <p:sp>
        <p:nvSpPr>
          <p:cNvPr id="182" name="Google Shape;182;p24"/>
          <p:cNvSpPr txBox="1">
            <a:spLocks noGrp="1"/>
          </p:cNvSpPr>
          <p:nvPr>
            <p:ph type="body" idx="2"/>
          </p:nvPr>
        </p:nvSpPr>
        <p:spPr>
          <a:xfrm>
            <a:off x="1968150" y="1106275"/>
            <a:ext cx="4166700" cy="35490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0"/>
              </a:spcAft>
              <a:buNone/>
            </a:pPr>
            <a:r>
              <a:rPr lang="en" sz="1832"/>
              <a:t>School Supplies:</a:t>
            </a:r>
            <a:endParaRPr sz="1832"/>
          </a:p>
          <a:p>
            <a:pPr marL="457200" lvl="0" indent="-304165" algn="l" rtl="0">
              <a:spcBef>
                <a:spcPts val="1200"/>
              </a:spcBef>
              <a:spcAft>
                <a:spcPts val="0"/>
              </a:spcAft>
              <a:buSzPct val="100000"/>
              <a:buChar char="●"/>
            </a:pPr>
            <a:r>
              <a:rPr lang="en"/>
              <a:t>Robot brain/radio/controller and batteries</a:t>
            </a:r>
            <a:endParaRPr/>
          </a:p>
          <a:p>
            <a:pPr marL="457200" lvl="0" indent="-304165" algn="l" rtl="0">
              <a:spcBef>
                <a:spcPts val="0"/>
              </a:spcBef>
              <a:spcAft>
                <a:spcPts val="0"/>
              </a:spcAft>
              <a:buSzPct val="100000"/>
              <a:buChar char="●"/>
            </a:pPr>
            <a:r>
              <a:rPr lang="en"/>
              <a:t>Steel and Aluminum frame pieces and parts</a:t>
            </a:r>
            <a:endParaRPr/>
          </a:p>
          <a:p>
            <a:pPr marL="457200" lvl="0" indent="-304165" algn="l" rtl="0">
              <a:spcBef>
                <a:spcPts val="0"/>
              </a:spcBef>
              <a:spcAft>
                <a:spcPts val="0"/>
              </a:spcAft>
              <a:buSzPct val="100000"/>
              <a:buChar char="●"/>
            </a:pPr>
            <a:r>
              <a:rPr lang="en"/>
              <a:t>Nuts, bolts and assorted hardware</a:t>
            </a:r>
            <a:endParaRPr/>
          </a:p>
          <a:p>
            <a:pPr marL="457200" lvl="0" indent="-304165" algn="l" rtl="0">
              <a:spcBef>
                <a:spcPts val="0"/>
              </a:spcBef>
              <a:spcAft>
                <a:spcPts val="0"/>
              </a:spcAft>
              <a:buSzPct val="100000"/>
              <a:buChar char="●"/>
            </a:pPr>
            <a:r>
              <a:rPr lang="en"/>
              <a:t>Standard and Omni directional wheels</a:t>
            </a:r>
            <a:endParaRPr/>
          </a:p>
          <a:p>
            <a:pPr marL="457200" lvl="0" indent="-304165" algn="l" rtl="0">
              <a:spcBef>
                <a:spcPts val="0"/>
              </a:spcBef>
              <a:spcAft>
                <a:spcPts val="0"/>
              </a:spcAft>
              <a:buSzPct val="100000"/>
              <a:buChar char="●"/>
            </a:pPr>
            <a:r>
              <a:rPr lang="en"/>
              <a:t>Motors with standard cartridges</a:t>
            </a:r>
            <a:endParaRPr/>
          </a:p>
          <a:p>
            <a:pPr marL="457200" lvl="0" indent="-304165" algn="l" rtl="0">
              <a:spcBef>
                <a:spcPts val="0"/>
              </a:spcBef>
              <a:spcAft>
                <a:spcPts val="0"/>
              </a:spcAft>
              <a:buSzPct val="100000"/>
              <a:buChar char="●"/>
            </a:pPr>
            <a:r>
              <a:rPr lang="en"/>
              <a:t>High speed motor cartridges</a:t>
            </a:r>
            <a:endParaRPr/>
          </a:p>
          <a:p>
            <a:pPr marL="457200" lvl="0" indent="-304165" algn="l" rtl="0">
              <a:spcBef>
                <a:spcPts val="0"/>
              </a:spcBef>
              <a:spcAft>
                <a:spcPts val="0"/>
              </a:spcAft>
              <a:buSzPct val="100000"/>
              <a:buChar char="●"/>
            </a:pPr>
            <a:r>
              <a:rPr lang="en"/>
              <a:t>Flex wheels</a:t>
            </a:r>
            <a:endParaRPr/>
          </a:p>
          <a:p>
            <a:pPr marL="457200" lvl="0" indent="-304165" algn="l" rtl="0">
              <a:spcBef>
                <a:spcPts val="0"/>
              </a:spcBef>
              <a:spcAft>
                <a:spcPts val="0"/>
              </a:spcAft>
              <a:buSzPct val="100000"/>
              <a:buChar char="●"/>
            </a:pPr>
            <a:r>
              <a:rPr lang="en"/>
              <a:t>Pneumatics (we have limited availability and these will be limited to teams demonstrating a need and effective design for utilization)</a:t>
            </a:r>
            <a:endParaRPr/>
          </a:p>
          <a:p>
            <a:pPr marL="457200" lvl="0" indent="-304165" algn="l" rtl="0">
              <a:spcBef>
                <a:spcPts val="0"/>
              </a:spcBef>
              <a:spcAft>
                <a:spcPts val="0"/>
              </a:spcAft>
              <a:buSzPct val="100000"/>
              <a:buChar char="●"/>
            </a:pPr>
            <a:r>
              <a:rPr lang="en"/>
              <a:t>Chain, track and associated parts that we have</a:t>
            </a:r>
            <a:endParaRPr/>
          </a:p>
          <a:p>
            <a:pPr marL="457200" lvl="0" indent="-304165" algn="l" rtl="0">
              <a:spcBef>
                <a:spcPts val="0"/>
              </a:spcBef>
              <a:spcAft>
                <a:spcPts val="0"/>
              </a:spcAft>
              <a:buSzPct val="100000"/>
              <a:buChar char="●"/>
            </a:pPr>
            <a:r>
              <a:rPr lang="en"/>
              <a:t>Axels both regular and high strength (high strength hardware is limited)</a:t>
            </a:r>
            <a:endParaRPr/>
          </a:p>
          <a:p>
            <a:pPr marL="457200" lvl="0" indent="-304165" algn="l" rtl="0">
              <a:spcBef>
                <a:spcPts val="0"/>
              </a:spcBef>
              <a:spcAft>
                <a:spcPts val="0"/>
              </a:spcAft>
              <a:buSzPct val="100000"/>
              <a:buChar char="●"/>
            </a:pPr>
            <a:r>
              <a:rPr lang="en"/>
              <a:t>Access to fields and programming laptops </a:t>
            </a:r>
            <a:endParaRPr/>
          </a:p>
          <a:p>
            <a:pPr marL="457200" lvl="0" indent="-304165" algn="l" rtl="0">
              <a:spcBef>
                <a:spcPts val="0"/>
              </a:spcBef>
              <a:spcAft>
                <a:spcPts val="0"/>
              </a:spcAft>
              <a:buSzPct val="100000"/>
              <a:buChar char="●"/>
            </a:pPr>
            <a:r>
              <a:rPr lang="en"/>
              <a:t>School chromebooks are allowed for programming</a:t>
            </a:r>
            <a:endParaRPr/>
          </a:p>
        </p:txBody>
      </p:sp>
      <p:sp>
        <p:nvSpPr>
          <p:cNvPr id="183" name="Google Shape;183;p24"/>
          <p:cNvSpPr txBox="1"/>
          <p:nvPr/>
        </p:nvSpPr>
        <p:spPr>
          <a:xfrm>
            <a:off x="6134850" y="933875"/>
            <a:ext cx="2902200" cy="375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highlight>
                  <a:srgbClr val="FFFFFF"/>
                </a:highlight>
                <a:latin typeface="Lato"/>
                <a:ea typeface="Lato"/>
                <a:cs typeface="Lato"/>
                <a:sym typeface="Lato"/>
              </a:rPr>
              <a:t>Personal Supplies:</a:t>
            </a:r>
            <a:endParaRPr sz="1600">
              <a:highlight>
                <a:srgbClr val="FFFFFF"/>
              </a:highlight>
              <a:latin typeface="Lato"/>
              <a:ea typeface="Lato"/>
              <a:cs typeface="Lato"/>
              <a:sym typeface="Lato"/>
            </a:endParaRPr>
          </a:p>
          <a:p>
            <a:pPr marL="0" lvl="0" indent="0" algn="l" rtl="0">
              <a:spcBef>
                <a:spcPts val="0"/>
              </a:spcBef>
              <a:spcAft>
                <a:spcPts val="0"/>
              </a:spcAft>
              <a:buNone/>
            </a:pPr>
            <a:endParaRPr sz="1200">
              <a:highlight>
                <a:srgbClr val="FFFFFF"/>
              </a:highlight>
              <a:latin typeface="Lato"/>
              <a:ea typeface="Lato"/>
              <a:cs typeface="Lato"/>
              <a:sym typeface="Lato"/>
            </a:endParaRPr>
          </a:p>
          <a:p>
            <a:pPr marL="0" lvl="0" indent="0" algn="l" rtl="0">
              <a:spcBef>
                <a:spcPts val="0"/>
              </a:spcBef>
              <a:spcAft>
                <a:spcPts val="0"/>
              </a:spcAft>
              <a:buNone/>
            </a:pPr>
            <a:r>
              <a:rPr lang="en" sz="1200">
                <a:highlight>
                  <a:srgbClr val="FFFFFF"/>
                </a:highlight>
                <a:latin typeface="Lato"/>
                <a:ea typeface="Lato"/>
                <a:cs typeface="Lato"/>
                <a:sym typeface="Lato"/>
              </a:rPr>
              <a:t>Due to the limited budget, and the large number of teams, supplies are limited.</a:t>
            </a:r>
            <a:endParaRPr sz="1200">
              <a:highlight>
                <a:srgbClr val="FFFFFF"/>
              </a:highlight>
              <a:latin typeface="Lato"/>
              <a:ea typeface="Lato"/>
              <a:cs typeface="Lato"/>
              <a:sym typeface="Lato"/>
            </a:endParaRPr>
          </a:p>
          <a:p>
            <a:pPr marL="0" lvl="0" indent="0" algn="l" rtl="0">
              <a:spcBef>
                <a:spcPts val="0"/>
              </a:spcBef>
              <a:spcAft>
                <a:spcPts val="0"/>
              </a:spcAft>
              <a:buNone/>
            </a:pPr>
            <a:r>
              <a:rPr lang="en" sz="1200">
                <a:highlight>
                  <a:srgbClr val="FFFFFF"/>
                </a:highlight>
                <a:latin typeface="Lato"/>
                <a:ea typeface="Lato"/>
                <a:cs typeface="Lato"/>
                <a:sym typeface="Lato"/>
              </a:rPr>
              <a:t>If you would like to purchase any supplies on your own, for your own robot, you are welcome to do so. </a:t>
            </a:r>
            <a:endParaRPr sz="1200">
              <a:highlight>
                <a:srgbClr val="FFFFFF"/>
              </a:highlight>
              <a:latin typeface="Lato"/>
              <a:ea typeface="Lato"/>
              <a:cs typeface="Lato"/>
              <a:sym typeface="Lato"/>
            </a:endParaRPr>
          </a:p>
          <a:p>
            <a:pPr marL="457200" lvl="0" indent="-304800" algn="l" rtl="0">
              <a:spcBef>
                <a:spcPts val="0"/>
              </a:spcBef>
              <a:spcAft>
                <a:spcPts val="0"/>
              </a:spcAft>
              <a:buSzPts val="1200"/>
              <a:buFont typeface="Lato"/>
              <a:buChar char="●"/>
            </a:pPr>
            <a:r>
              <a:rPr lang="en" sz="1200">
                <a:highlight>
                  <a:srgbClr val="FFFFFF"/>
                </a:highlight>
                <a:latin typeface="Lato"/>
                <a:ea typeface="Lato"/>
                <a:cs typeface="Lato"/>
                <a:sym typeface="Lato"/>
              </a:rPr>
              <a:t>These items should be properly labeled, and accounted for, by the student.  </a:t>
            </a:r>
            <a:endParaRPr sz="1200">
              <a:highlight>
                <a:srgbClr val="FFFFFF"/>
              </a:highlight>
              <a:latin typeface="Lato"/>
              <a:ea typeface="Lato"/>
              <a:cs typeface="Lato"/>
              <a:sym typeface="Lato"/>
            </a:endParaRPr>
          </a:p>
          <a:p>
            <a:pPr marL="457200" lvl="0" indent="-304800" algn="l" rtl="0">
              <a:spcBef>
                <a:spcPts val="0"/>
              </a:spcBef>
              <a:spcAft>
                <a:spcPts val="0"/>
              </a:spcAft>
              <a:buSzPts val="1200"/>
              <a:buFont typeface="Lato"/>
              <a:buChar char="●"/>
            </a:pPr>
            <a:r>
              <a:rPr lang="en" sz="1200">
                <a:highlight>
                  <a:srgbClr val="FFFFFF"/>
                </a:highlight>
                <a:latin typeface="Lato"/>
                <a:ea typeface="Lato"/>
                <a:cs typeface="Lato"/>
                <a:sym typeface="Lato"/>
              </a:rPr>
              <a:t>It is not the responsibility of coaches to ensure the safety and return of personally purchased parts.  </a:t>
            </a:r>
            <a:endParaRPr sz="1200">
              <a:highlight>
                <a:srgbClr val="FFFFFF"/>
              </a:highlight>
              <a:latin typeface="Lato"/>
              <a:ea typeface="Lato"/>
              <a:cs typeface="Lato"/>
              <a:sym typeface="Lato"/>
            </a:endParaRPr>
          </a:p>
          <a:p>
            <a:pPr marL="457200" lvl="0" indent="-304800" algn="l" rtl="0">
              <a:spcBef>
                <a:spcPts val="0"/>
              </a:spcBef>
              <a:spcAft>
                <a:spcPts val="0"/>
              </a:spcAft>
              <a:buSzPts val="1200"/>
              <a:buFont typeface="Lato"/>
              <a:buChar char="●"/>
            </a:pPr>
            <a:r>
              <a:rPr lang="en" sz="1200">
                <a:highlight>
                  <a:srgbClr val="FFFFFF"/>
                </a:highlight>
                <a:latin typeface="Lato"/>
                <a:ea typeface="Lato"/>
                <a:cs typeface="Lato"/>
                <a:sym typeface="Lato"/>
              </a:rPr>
              <a:t>The school is not responsible for replacing any personally purchased parts or equipment that are lost, damaged, or otherwise rendered unusable.</a:t>
            </a:r>
            <a:endParaRPr sz="1500">
              <a:latin typeface="Lato"/>
              <a:ea typeface="Lato"/>
              <a:cs typeface="Lato"/>
              <a:sym typeface="Lato"/>
            </a:endParaRPr>
          </a:p>
        </p:txBody>
      </p:sp>
      <p:cxnSp>
        <p:nvCxnSpPr>
          <p:cNvPr id="184" name="Google Shape;184;p24"/>
          <p:cNvCxnSpPr/>
          <p:nvPr/>
        </p:nvCxnSpPr>
        <p:spPr>
          <a:xfrm flipH="1">
            <a:off x="1961250" y="445375"/>
            <a:ext cx="6900" cy="44538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title"/>
          </p:nvPr>
        </p:nvSpPr>
        <p:spPr>
          <a:xfrm>
            <a:off x="712750" y="38525"/>
            <a:ext cx="8213400" cy="2087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How to Letter in Robotics</a:t>
            </a:r>
            <a:endParaRPr/>
          </a:p>
        </p:txBody>
      </p:sp>
      <p:sp>
        <p:nvSpPr>
          <p:cNvPr id="190" name="Google Shape;190;p25"/>
          <p:cNvSpPr txBox="1"/>
          <p:nvPr/>
        </p:nvSpPr>
        <p:spPr>
          <a:xfrm>
            <a:off x="1198900" y="1586925"/>
            <a:ext cx="7241100" cy="347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1"/>
                </a:solidFill>
                <a:latin typeface="Lato"/>
                <a:ea typeface="Lato"/>
                <a:cs typeface="Lato"/>
                <a:sym typeface="Lato"/>
              </a:rPr>
              <a:t>Students MUST:</a:t>
            </a:r>
            <a:endParaRPr sz="2400">
              <a:solidFill>
                <a:schemeClr val="lt1"/>
              </a:solidFill>
              <a:latin typeface="Lato"/>
              <a:ea typeface="Lato"/>
              <a:cs typeface="Lato"/>
              <a:sym typeface="Lato"/>
            </a:endParaRPr>
          </a:p>
          <a:p>
            <a:pPr marL="457200" lvl="0" indent="0" algn="l" rtl="0">
              <a:lnSpc>
                <a:spcPct val="115000"/>
              </a:lnSpc>
              <a:spcBef>
                <a:spcPts val="0"/>
              </a:spcBef>
              <a:spcAft>
                <a:spcPts val="0"/>
              </a:spcAft>
              <a:buNone/>
            </a:pPr>
            <a:endParaRPr sz="2400">
              <a:solidFill>
                <a:schemeClr val="lt1"/>
              </a:solidFill>
              <a:latin typeface="Lato"/>
              <a:ea typeface="Lato"/>
              <a:cs typeface="Lato"/>
              <a:sym typeface="Lato"/>
            </a:endParaRPr>
          </a:p>
          <a:p>
            <a:pPr marL="457200" lvl="0" indent="-381000" algn="l" rtl="0">
              <a:lnSpc>
                <a:spcPct val="115000"/>
              </a:lnSpc>
              <a:spcBef>
                <a:spcPts val="0"/>
              </a:spcBef>
              <a:spcAft>
                <a:spcPts val="0"/>
              </a:spcAft>
              <a:buClr>
                <a:schemeClr val="lt1"/>
              </a:buClr>
              <a:buSzPts val="2400"/>
              <a:buFont typeface="Lato"/>
              <a:buAutoNum type="arabicPeriod"/>
            </a:pPr>
            <a:r>
              <a:rPr lang="en" sz="2400">
                <a:solidFill>
                  <a:schemeClr val="lt1"/>
                </a:solidFill>
                <a:latin typeface="Lato"/>
                <a:ea typeface="Lato"/>
                <a:cs typeface="Lato"/>
                <a:sym typeface="Lato"/>
              </a:rPr>
              <a:t>Compete on a registered High School team for at least 2 tournaments.</a:t>
            </a:r>
            <a:endParaRPr sz="2400">
              <a:solidFill>
                <a:schemeClr val="lt1"/>
              </a:solidFill>
              <a:latin typeface="Lato"/>
              <a:ea typeface="Lato"/>
              <a:cs typeface="Lato"/>
              <a:sym typeface="Lato"/>
            </a:endParaRPr>
          </a:p>
          <a:p>
            <a:pPr marL="457200" lvl="0" indent="0" algn="l" rtl="0">
              <a:lnSpc>
                <a:spcPct val="115000"/>
              </a:lnSpc>
              <a:spcBef>
                <a:spcPts val="0"/>
              </a:spcBef>
              <a:spcAft>
                <a:spcPts val="0"/>
              </a:spcAft>
              <a:buNone/>
            </a:pPr>
            <a:endParaRPr sz="2400">
              <a:solidFill>
                <a:schemeClr val="lt1"/>
              </a:solidFill>
              <a:latin typeface="Lato"/>
              <a:ea typeface="Lato"/>
              <a:cs typeface="Lato"/>
              <a:sym typeface="Lato"/>
            </a:endParaRPr>
          </a:p>
          <a:p>
            <a:pPr marL="457200" lvl="0" indent="-381000" algn="l" rtl="0">
              <a:lnSpc>
                <a:spcPct val="115000"/>
              </a:lnSpc>
              <a:spcBef>
                <a:spcPts val="0"/>
              </a:spcBef>
              <a:spcAft>
                <a:spcPts val="0"/>
              </a:spcAft>
              <a:buClr>
                <a:schemeClr val="lt1"/>
              </a:buClr>
              <a:buSzPts val="2400"/>
              <a:buFont typeface="Lato"/>
              <a:buAutoNum type="arabicPeriod"/>
            </a:pPr>
            <a:r>
              <a:rPr lang="en" sz="2400">
                <a:solidFill>
                  <a:schemeClr val="lt1"/>
                </a:solidFill>
                <a:latin typeface="Lato"/>
                <a:ea typeface="Lato"/>
                <a:cs typeface="Lato"/>
                <a:sym typeface="Lato"/>
              </a:rPr>
              <a:t>Qualify and compete in the State Tournament (high skills ranking, tournament champions, excellence award, &amp; design award)</a:t>
            </a:r>
            <a:endParaRPr sz="2400">
              <a:solidFill>
                <a:schemeClr val="lt1"/>
              </a:solidFill>
              <a:latin typeface="Lato"/>
              <a:ea typeface="Lato"/>
              <a:cs typeface="Lato"/>
              <a:sym typeface="Lato"/>
            </a:endParaRPr>
          </a:p>
        </p:txBody>
      </p:sp>
      <p:cxnSp>
        <p:nvCxnSpPr>
          <p:cNvPr id="191" name="Google Shape;191;p25"/>
          <p:cNvCxnSpPr/>
          <p:nvPr/>
        </p:nvCxnSpPr>
        <p:spPr>
          <a:xfrm>
            <a:off x="1386450" y="136500"/>
            <a:ext cx="7363200" cy="14400"/>
          </a:xfrm>
          <a:prstGeom prst="straightConnector1">
            <a:avLst/>
          </a:prstGeom>
          <a:noFill/>
          <a:ln w="9525" cap="flat" cmpd="sng">
            <a:solidFill>
              <a:schemeClr val="lt1"/>
            </a:solidFill>
            <a:prstDash val="solid"/>
            <a:round/>
            <a:headEnd type="none" w="med" len="med"/>
            <a:tailEnd type="none" w="med" len="med"/>
          </a:ln>
        </p:spPr>
      </p:cxnSp>
      <p:cxnSp>
        <p:nvCxnSpPr>
          <p:cNvPr id="192" name="Google Shape;192;p25"/>
          <p:cNvCxnSpPr/>
          <p:nvPr/>
        </p:nvCxnSpPr>
        <p:spPr>
          <a:xfrm flipH="1">
            <a:off x="280125" y="3254200"/>
            <a:ext cx="14400" cy="16953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xfrm>
            <a:off x="172400" y="1174975"/>
            <a:ext cx="8879100" cy="1939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8000" dirty="0"/>
              <a:t>Remind App</a:t>
            </a:r>
            <a:endParaRPr sz="8000" dirty="0"/>
          </a:p>
          <a:p>
            <a:pPr marL="0" lvl="0" indent="0" algn="l" rtl="0">
              <a:spcBef>
                <a:spcPts val="0"/>
              </a:spcBef>
              <a:spcAft>
                <a:spcPts val="0"/>
              </a:spcAft>
              <a:buNone/>
            </a:pPr>
            <a:r>
              <a:rPr lang="en" sz="2200" dirty="0">
                <a:solidFill>
                  <a:schemeClr val="lt2"/>
                </a:solidFill>
              </a:rPr>
              <a:t>CODE for HS:</a:t>
            </a:r>
            <a:r>
              <a:rPr lang="en" sz="2650" dirty="0"/>
              <a:t> isd477vex				</a:t>
            </a:r>
            <a:endParaRPr sz="2600" dirty="0"/>
          </a:p>
        </p:txBody>
      </p:sp>
      <p:sp>
        <p:nvSpPr>
          <p:cNvPr id="198" name="Google Shape;198;p26"/>
          <p:cNvSpPr txBox="1">
            <a:spLocks noGrp="1"/>
          </p:cNvSpPr>
          <p:nvPr>
            <p:ph type="body" idx="1"/>
          </p:nvPr>
        </p:nvSpPr>
        <p:spPr>
          <a:xfrm>
            <a:off x="853950" y="2973150"/>
            <a:ext cx="7893600" cy="17310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1018"/>
              <a:buNone/>
            </a:pPr>
            <a:r>
              <a:rPr lang="en" sz="1765" b="1" dirty="0"/>
              <a:t>Coach Contacts:</a:t>
            </a:r>
            <a:endParaRPr sz="1765" b="1" dirty="0"/>
          </a:p>
          <a:p>
            <a:pPr marL="0" lvl="0" indent="0" algn="ctr" rtl="0">
              <a:lnSpc>
                <a:spcPct val="95000"/>
              </a:lnSpc>
              <a:spcBef>
                <a:spcPts val="0"/>
              </a:spcBef>
              <a:spcAft>
                <a:spcPts val="0"/>
              </a:spcAft>
              <a:buClr>
                <a:schemeClr val="dk2"/>
              </a:buClr>
              <a:buSzPts val="1018"/>
              <a:buFont typeface="Arial"/>
              <a:buNone/>
            </a:pPr>
            <a:endParaRPr sz="1765" dirty="0"/>
          </a:p>
          <a:p>
            <a:pPr marL="0" lvl="0" indent="0" algn="ctr" rtl="0">
              <a:lnSpc>
                <a:spcPct val="95000"/>
              </a:lnSpc>
              <a:spcBef>
                <a:spcPts val="0"/>
              </a:spcBef>
              <a:spcAft>
                <a:spcPts val="0"/>
              </a:spcAft>
              <a:buClr>
                <a:schemeClr val="dk2"/>
              </a:buClr>
              <a:buSzPts val="1018"/>
              <a:buFont typeface="Arial"/>
              <a:buNone/>
            </a:pPr>
            <a:r>
              <a:rPr lang="en" sz="1765" dirty="0"/>
              <a:t>High School - David Wittwer - </a:t>
            </a:r>
            <a:r>
              <a:rPr lang="en" sz="1765" u="sng" dirty="0">
                <a:solidFill>
                  <a:srgbClr val="1155CC"/>
                </a:solidFill>
                <a:hlinkClick r:id="rId3">
                  <a:extLst>
                    <a:ext uri="{A12FA001-AC4F-418D-AE19-62706E023703}">
                      <ahyp:hlinkClr xmlns:ahyp="http://schemas.microsoft.com/office/drawing/2018/hyperlinkcolor" val="tx"/>
                    </a:ext>
                  </a:extLst>
                </a:hlinkClick>
              </a:rPr>
              <a:t>david.wittwer1@gmail.com</a:t>
            </a:r>
            <a:endParaRPr lang="en" sz="1765" u="sng" dirty="0">
              <a:solidFill>
                <a:srgbClr val="1155CC"/>
              </a:solidFill>
            </a:endParaRPr>
          </a:p>
          <a:p>
            <a:pPr marL="0" lvl="0" indent="0" algn="ctr" rtl="0">
              <a:lnSpc>
                <a:spcPct val="95000"/>
              </a:lnSpc>
              <a:spcBef>
                <a:spcPts val="0"/>
              </a:spcBef>
              <a:spcAft>
                <a:spcPts val="0"/>
              </a:spcAft>
              <a:buClr>
                <a:schemeClr val="dk2"/>
              </a:buClr>
              <a:buSzPts val="1018"/>
              <a:buFont typeface="Arial"/>
              <a:buNone/>
            </a:pPr>
            <a:endParaRPr lang="en" sz="1765" u="sng" dirty="0">
              <a:solidFill>
                <a:srgbClr val="1155CC"/>
              </a:solidFill>
            </a:endParaRPr>
          </a:p>
          <a:p>
            <a:pPr marL="0" lvl="0" indent="0" algn="ctr" rtl="0">
              <a:lnSpc>
                <a:spcPct val="95000"/>
              </a:lnSpc>
              <a:spcBef>
                <a:spcPts val="0"/>
              </a:spcBef>
              <a:spcAft>
                <a:spcPts val="0"/>
              </a:spcAft>
              <a:buClr>
                <a:schemeClr val="dk2"/>
              </a:buClr>
              <a:buSzPts val="1018"/>
              <a:buFont typeface="Arial"/>
              <a:buNone/>
            </a:pPr>
            <a:r>
              <a:rPr lang="en" sz="1765" dirty="0"/>
              <a:t>AnnMarie </a:t>
            </a:r>
            <a:r>
              <a:rPr lang="en" sz="1765" dirty="0" err="1"/>
              <a:t>Brockhouse</a:t>
            </a:r>
            <a:r>
              <a:rPr lang="en" sz="1765" dirty="0"/>
              <a:t> - </a:t>
            </a:r>
            <a:r>
              <a:rPr lang="en-US" sz="1765" dirty="0">
                <a:hlinkClick r:id="rId4"/>
              </a:rPr>
              <a:t>amtb827@yahoo.com</a:t>
            </a:r>
            <a:endParaRPr lang="en-US" sz="1765" dirty="0"/>
          </a:p>
          <a:p>
            <a:pPr marL="0" lvl="0" indent="0" algn="ctr" rtl="0">
              <a:lnSpc>
                <a:spcPct val="95000"/>
              </a:lnSpc>
              <a:spcBef>
                <a:spcPts val="0"/>
              </a:spcBef>
              <a:spcAft>
                <a:spcPts val="0"/>
              </a:spcAft>
              <a:buClr>
                <a:schemeClr val="dk2"/>
              </a:buClr>
              <a:buSzPts val="1018"/>
              <a:buFont typeface="Arial"/>
              <a:buNone/>
            </a:pPr>
            <a:endParaRPr sz="1765" dirty="0"/>
          </a:p>
        </p:txBody>
      </p:sp>
      <p:sp>
        <p:nvSpPr>
          <p:cNvPr id="199" name="Google Shape;199;p26"/>
          <p:cNvSpPr txBox="1"/>
          <p:nvPr/>
        </p:nvSpPr>
        <p:spPr>
          <a:xfrm>
            <a:off x="1286000" y="285200"/>
            <a:ext cx="66519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dirty="0">
                <a:latin typeface="Source Code Pro"/>
                <a:ea typeface="Source Code Pro"/>
                <a:cs typeface="Source Code Pro"/>
                <a:sym typeface="Source Code Pro"/>
              </a:rPr>
              <a:t>Communication</a:t>
            </a:r>
            <a:endParaRPr sz="3600" b="1" dirty="0">
              <a:latin typeface="Source Code Pro"/>
              <a:ea typeface="Source Code Pro"/>
              <a:cs typeface="Source Code Pro"/>
              <a:sym typeface="Source Code Pro"/>
            </a:endParaRPr>
          </a:p>
          <a:p>
            <a:pPr marL="0" lvl="0" indent="0" algn="ctr" rtl="0">
              <a:spcBef>
                <a:spcPts val="0"/>
              </a:spcBef>
              <a:spcAft>
                <a:spcPts val="0"/>
              </a:spcAft>
              <a:buNone/>
            </a:pPr>
            <a:r>
              <a:rPr lang="en" sz="2000" b="1" dirty="0">
                <a:latin typeface="Source Code Pro"/>
                <a:ea typeface="Source Code Pro"/>
                <a:cs typeface="Source Code Pro"/>
                <a:sym typeface="Source Code Pro"/>
              </a:rPr>
              <a:t>ALL students and parents must sign up for</a:t>
            </a:r>
            <a:endParaRPr sz="2000" b="1" dirty="0">
              <a:latin typeface="Source Code Pro"/>
              <a:ea typeface="Source Code Pro"/>
              <a:cs typeface="Source Code Pro"/>
              <a:sym typeface="Source Code Pro"/>
            </a:endParaRPr>
          </a:p>
        </p:txBody>
      </p:sp>
      <p:sp>
        <p:nvSpPr>
          <p:cNvPr id="200" name="Google Shape;200;p26"/>
          <p:cNvSpPr/>
          <p:nvPr/>
        </p:nvSpPr>
        <p:spPr>
          <a:xfrm>
            <a:off x="1178150" y="931875"/>
            <a:ext cx="6867600" cy="357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7"/>
          <p:cNvPicPr preferRelativeResize="0"/>
          <p:nvPr/>
        </p:nvPicPr>
        <p:blipFill>
          <a:blip r:embed="rId3">
            <a:alphaModFix/>
          </a:blip>
          <a:stretch>
            <a:fillRect/>
          </a:stretch>
        </p:blipFill>
        <p:spPr>
          <a:xfrm>
            <a:off x="2152650" y="152400"/>
            <a:ext cx="4838700"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352000" y="545950"/>
            <a:ext cx="7887600" cy="61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684" b="0"/>
              <a:t>Please: </a:t>
            </a:r>
            <a:endParaRPr sz="8040"/>
          </a:p>
        </p:txBody>
      </p:sp>
      <p:sp>
        <p:nvSpPr>
          <p:cNvPr id="217" name="Google Shape;217;p29"/>
          <p:cNvSpPr txBox="1"/>
          <p:nvPr/>
        </p:nvSpPr>
        <p:spPr>
          <a:xfrm>
            <a:off x="1831700" y="1345050"/>
            <a:ext cx="6228300" cy="2453400"/>
          </a:xfrm>
          <a:prstGeom prst="rect">
            <a:avLst/>
          </a:prstGeom>
          <a:noFill/>
          <a:ln>
            <a:noFill/>
          </a:ln>
        </p:spPr>
        <p:txBody>
          <a:bodyPr spcFirstLastPara="1" wrap="square" lIns="91425" tIns="91425" rIns="91425" bIns="91425" anchor="b" anchorCtr="0">
            <a:spAutoFit/>
          </a:bodyPr>
          <a:lstStyle/>
          <a:p>
            <a:pPr marL="457200" lvl="0" indent="-462597" algn="l" rtl="0">
              <a:spcBef>
                <a:spcPts val="0"/>
              </a:spcBef>
              <a:spcAft>
                <a:spcPts val="0"/>
              </a:spcAft>
              <a:buClr>
                <a:schemeClr val="dk1"/>
              </a:buClr>
              <a:buSzPts val="3685"/>
              <a:buFont typeface="Lato"/>
              <a:buChar char="❏"/>
            </a:pPr>
            <a:r>
              <a:rPr lang="en" sz="3684">
                <a:solidFill>
                  <a:schemeClr val="dk1"/>
                </a:solidFill>
                <a:latin typeface="Lato"/>
                <a:ea typeface="Lato"/>
                <a:cs typeface="Lato"/>
                <a:sym typeface="Lato"/>
              </a:rPr>
              <a:t>Read the handbook</a:t>
            </a:r>
            <a:endParaRPr sz="3684">
              <a:solidFill>
                <a:schemeClr val="dk1"/>
              </a:solidFill>
              <a:latin typeface="Lato"/>
              <a:ea typeface="Lato"/>
              <a:cs typeface="Lato"/>
              <a:sym typeface="Lato"/>
            </a:endParaRPr>
          </a:p>
          <a:p>
            <a:pPr marL="457200" lvl="0" indent="-462597" algn="l" rtl="0">
              <a:spcBef>
                <a:spcPts val="0"/>
              </a:spcBef>
              <a:spcAft>
                <a:spcPts val="0"/>
              </a:spcAft>
              <a:buClr>
                <a:schemeClr val="dk1"/>
              </a:buClr>
              <a:buSzPts val="3685"/>
              <a:buFont typeface="Lato"/>
              <a:buChar char="❏"/>
            </a:pPr>
            <a:r>
              <a:rPr lang="en" sz="3684">
                <a:solidFill>
                  <a:schemeClr val="dk1"/>
                </a:solidFill>
                <a:latin typeface="Lato"/>
                <a:ea typeface="Lato"/>
                <a:cs typeface="Lato"/>
                <a:sym typeface="Lato"/>
              </a:rPr>
              <a:t>Ask any questions</a:t>
            </a:r>
            <a:endParaRPr sz="3684">
              <a:solidFill>
                <a:schemeClr val="dk1"/>
              </a:solidFill>
              <a:latin typeface="Lato"/>
              <a:ea typeface="Lato"/>
              <a:cs typeface="Lato"/>
              <a:sym typeface="Lato"/>
            </a:endParaRPr>
          </a:p>
          <a:p>
            <a:pPr marL="457200" lvl="0" indent="-462597" algn="l" rtl="0">
              <a:spcBef>
                <a:spcPts val="0"/>
              </a:spcBef>
              <a:spcAft>
                <a:spcPts val="0"/>
              </a:spcAft>
              <a:buClr>
                <a:schemeClr val="dk1"/>
              </a:buClr>
              <a:buSzPts val="3685"/>
              <a:buFont typeface="Lato"/>
              <a:buChar char="❏"/>
            </a:pPr>
            <a:r>
              <a:rPr lang="en" sz="3684">
                <a:solidFill>
                  <a:schemeClr val="dk1"/>
                </a:solidFill>
                <a:latin typeface="Lato"/>
                <a:ea typeface="Lato"/>
                <a:cs typeface="Lato"/>
                <a:sym typeface="Lato"/>
              </a:rPr>
              <a:t>Sign the last page</a:t>
            </a:r>
            <a:endParaRPr sz="3684">
              <a:solidFill>
                <a:schemeClr val="dk1"/>
              </a:solidFill>
              <a:latin typeface="Lato"/>
              <a:ea typeface="Lato"/>
              <a:cs typeface="Lato"/>
              <a:sym typeface="Lato"/>
            </a:endParaRPr>
          </a:p>
          <a:p>
            <a:pPr marL="457200" lvl="0" indent="-462597" algn="l" rtl="0">
              <a:spcBef>
                <a:spcPts val="0"/>
              </a:spcBef>
              <a:spcAft>
                <a:spcPts val="0"/>
              </a:spcAft>
              <a:buClr>
                <a:schemeClr val="dk1"/>
              </a:buClr>
              <a:buSzPts val="3685"/>
              <a:buFont typeface="Lato"/>
              <a:buChar char="❏"/>
            </a:pPr>
            <a:r>
              <a:rPr lang="en" sz="3684">
                <a:solidFill>
                  <a:schemeClr val="dk1"/>
                </a:solidFill>
                <a:latin typeface="Lato"/>
                <a:ea typeface="Lato"/>
                <a:cs typeface="Lato"/>
                <a:sym typeface="Lato"/>
              </a:rPr>
              <a:t>Turn it in to your coach</a:t>
            </a:r>
            <a:endParaRPr>
              <a:latin typeface="Lato"/>
              <a:ea typeface="Lato"/>
              <a:cs typeface="Lato"/>
              <a:sym typeface="Lato"/>
            </a:endParaRPr>
          </a:p>
        </p:txBody>
      </p:sp>
      <p:sp>
        <p:nvSpPr>
          <p:cNvPr id="218" name="Google Shape;218;p29"/>
          <p:cNvSpPr txBox="1"/>
          <p:nvPr/>
        </p:nvSpPr>
        <p:spPr>
          <a:xfrm>
            <a:off x="3907800" y="4008475"/>
            <a:ext cx="4899300" cy="75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2"/>
              </a:buClr>
              <a:buSzPts val="990"/>
              <a:buFont typeface="Arial"/>
              <a:buNone/>
            </a:pPr>
            <a:r>
              <a:rPr lang="en" sz="3684" dirty="0">
                <a:solidFill>
                  <a:schemeClr val="dk1"/>
                </a:solidFill>
                <a:latin typeface="Lato"/>
                <a:ea typeface="Lato"/>
                <a:cs typeface="Lato"/>
                <a:sym typeface="Lato"/>
              </a:rPr>
              <a:t>by September 16th</a:t>
            </a:r>
            <a:endParaRPr dirty="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3391-9408-1057-6832-B8869537B6A8}"/>
              </a:ext>
            </a:extLst>
          </p:cNvPr>
          <p:cNvSpPr>
            <a:spLocks noGrp="1"/>
          </p:cNvSpPr>
          <p:nvPr>
            <p:ph type="ctrTitle"/>
          </p:nvPr>
        </p:nvSpPr>
        <p:spPr>
          <a:xfrm>
            <a:off x="1040149" y="614238"/>
            <a:ext cx="4947184" cy="2451390"/>
          </a:xfrm>
        </p:spPr>
        <p:txBody>
          <a:bodyPr>
            <a:normAutofit/>
          </a:bodyPr>
          <a:lstStyle/>
          <a:p>
            <a:pPr algn="r"/>
            <a:r>
              <a:rPr lang="en-US" sz="3600">
                <a:solidFill>
                  <a:srgbClr val="FFFFFF"/>
                </a:solidFill>
              </a:rPr>
              <a:t>Princeton Robotics Booster Club</a:t>
            </a:r>
          </a:p>
        </p:txBody>
      </p:sp>
      <p:sp>
        <p:nvSpPr>
          <p:cNvPr id="3" name="Subtitle 2">
            <a:extLst>
              <a:ext uri="{FF2B5EF4-FFF2-40B4-BE49-F238E27FC236}">
                <a16:creationId xmlns:a16="http://schemas.microsoft.com/office/drawing/2014/main" id="{E02ACED6-CB55-A281-9E91-E75C81755BD2}"/>
              </a:ext>
            </a:extLst>
          </p:cNvPr>
          <p:cNvSpPr>
            <a:spLocks noGrp="1"/>
          </p:cNvSpPr>
          <p:nvPr>
            <p:ph type="subTitle" idx="1"/>
          </p:nvPr>
        </p:nvSpPr>
        <p:spPr>
          <a:xfrm>
            <a:off x="1448906" y="3597891"/>
            <a:ext cx="4538427" cy="931371"/>
          </a:xfrm>
        </p:spPr>
        <p:txBody>
          <a:bodyPr>
            <a:normAutofit/>
          </a:bodyPr>
          <a:lstStyle/>
          <a:p>
            <a:pPr algn="r"/>
            <a:endParaRPr lang="en-US">
              <a:solidFill>
                <a:srgbClr val="FFFFFF"/>
              </a:solidFill>
            </a:endParaRPr>
          </a:p>
        </p:txBody>
      </p:sp>
    </p:spTree>
    <p:extLst>
      <p:ext uri="{BB962C8B-B14F-4D97-AF65-F5344CB8AC3E}">
        <p14:creationId xmlns:p14="http://schemas.microsoft.com/office/powerpoint/2010/main" val="39149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1399225" y="441825"/>
            <a:ext cx="7057500" cy="635400"/>
          </a:xfrm>
          <a:prstGeom prst="rect">
            <a:avLst/>
          </a:prstGeom>
        </p:spPr>
        <p:txBody>
          <a:bodyPr spcFirstLastPara="1" wrap="square" lIns="91425" tIns="91425" rIns="91425" bIns="91425" anchor="t" anchorCtr="0">
            <a:normAutofit/>
          </a:bodyPr>
          <a:lstStyle/>
          <a:p>
            <a:pPr marL="0" lvl="0" indent="0" algn="r" rtl="0">
              <a:lnSpc>
                <a:spcPct val="115000"/>
              </a:lnSpc>
              <a:spcBef>
                <a:spcPts val="0"/>
              </a:spcBef>
              <a:spcAft>
                <a:spcPts val="0"/>
              </a:spcAft>
              <a:buClr>
                <a:schemeClr val="dk2"/>
              </a:buClr>
              <a:buSzPct val="49009"/>
              <a:buFont typeface="Arial"/>
              <a:buNone/>
            </a:pPr>
            <a:r>
              <a:rPr lang="en" sz="2244">
                <a:latin typeface="Source Code Pro"/>
                <a:ea typeface="Source Code Pro"/>
                <a:cs typeface="Source Code Pro"/>
                <a:sym typeface="Source Code Pro"/>
              </a:rPr>
              <a:t>Educational Robotics Opens Minds</a:t>
            </a:r>
            <a:endParaRPr sz="3444">
              <a:latin typeface="Source Code Pro"/>
              <a:ea typeface="Source Code Pro"/>
              <a:cs typeface="Source Code Pro"/>
              <a:sym typeface="Source Code Pro"/>
            </a:endParaRPr>
          </a:p>
        </p:txBody>
      </p:sp>
      <p:sp>
        <p:nvSpPr>
          <p:cNvPr id="81" name="Google Shape;81;p14"/>
          <p:cNvSpPr txBox="1">
            <a:spLocks noGrp="1"/>
          </p:cNvSpPr>
          <p:nvPr>
            <p:ph type="body" idx="1"/>
          </p:nvPr>
        </p:nvSpPr>
        <p:spPr>
          <a:xfrm>
            <a:off x="593575" y="867700"/>
            <a:ext cx="8317200" cy="1206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2"/>
              </a:buClr>
              <a:buSzPts val="1100"/>
              <a:buFont typeface="Arial"/>
              <a:buNone/>
            </a:pPr>
            <a:r>
              <a:rPr lang="en" sz="1400" b="1">
                <a:solidFill>
                  <a:srgbClr val="333333"/>
                </a:solidFill>
                <a:latin typeface="Nunito"/>
                <a:ea typeface="Nunito"/>
                <a:cs typeface="Nunito"/>
                <a:sym typeface="Nunito"/>
              </a:rPr>
              <a:t>At VEX, we envision a world where every student has the opportunity to be inspired by the excitement of hands-on, minds-on STEM learning and the feeling of creating something with technology. Here are some other amazing effects of teaching and learning with educational robotics:</a:t>
            </a:r>
            <a:endParaRPr/>
          </a:p>
        </p:txBody>
      </p:sp>
      <p:sp>
        <p:nvSpPr>
          <p:cNvPr id="82" name="Google Shape;82;p14"/>
          <p:cNvSpPr txBox="1"/>
          <p:nvPr/>
        </p:nvSpPr>
        <p:spPr>
          <a:xfrm rot="-5400000">
            <a:off x="-1748325" y="2248500"/>
            <a:ext cx="4480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en" sz="3000" b="1">
                <a:solidFill>
                  <a:schemeClr val="dk1"/>
                </a:solidFill>
                <a:latin typeface="Raleway"/>
                <a:ea typeface="Raleway"/>
                <a:cs typeface="Raleway"/>
                <a:sym typeface="Raleway"/>
              </a:rPr>
              <a:t>What is VEX robotics?</a:t>
            </a:r>
            <a:endParaRPr>
              <a:solidFill>
                <a:schemeClr val="dk1"/>
              </a:solidFill>
              <a:latin typeface="Lato"/>
              <a:ea typeface="Lato"/>
              <a:cs typeface="Lato"/>
              <a:sym typeface="Lato"/>
            </a:endParaRPr>
          </a:p>
        </p:txBody>
      </p:sp>
      <p:pic>
        <p:nvPicPr>
          <p:cNvPr id="83" name="Google Shape;83;p14" descr="Understanding our world more fully icon" title="Understanding our world more fully icon"/>
          <p:cNvPicPr preferRelativeResize="0"/>
          <p:nvPr/>
        </p:nvPicPr>
        <p:blipFill>
          <a:blip r:embed="rId3">
            <a:alphaModFix/>
          </a:blip>
          <a:stretch>
            <a:fillRect/>
          </a:stretch>
        </p:blipFill>
        <p:spPr>
          <a:xfrm>
            <a:off x="943175" y="1936350"/>
            <a:ext cx="561156" cy="597125"/>
          </a:xfrm>
          <a:prstGeom prst="rect">
            <a:avLst/>
          </a:prstGeom>
          <a:noFill/>
          <a:ln w="9525" cap="flat" cmpd="sng">
            <a:solidFill>
              <a:srgbClr val="000000"/>
            </a:solidFill>
            <a:prstDash val="solid"/>
            <a:miter lim="8000"/>
            <a:headEnd type="none" w="sm" len="sm"/>
            <a:tailEnd type="none" w="sm" len="sm"/>
          </a:ln>
        </p:spPr>
      </p:pic>
      <p:pic>
        <p:nvPicPr>
          <p:cNvPr id="84" name="Google Shape;84;p14" descr="Teaching integrated STEM education in novel ways icon" title="Teaching integrated STEM education in novel ways con"/>
          <p:cNvPicPr preferRelativeResize="0"/>
          <p:nvPr/>
        </p:nvPicPr>
        <p:blipFill>
          <a:blip r:embed="rId4">
            <a:alphaModFix/>
          </a:blip>
          <a:stretch>
            <a:fillRect/>
          </a:stretch>
        </p:blipFill>
        <p:spPr>
          <a:xfrm>
            <a:off x="879777" y="2803575"/>
            <a:ext cx="597125" cy="597125"/>
          </a:xfrm>
          <a:prstGeom prst="rect">
            <a:avLst/>
          </a:prstGeom>
          <a:noFill/>
          <a:ln w="9525" cap="flat" cmpd="sng">
            <a:solidFill>
              <a:srgbClr val="000000"/>
            </a:solidFill>
            <a:prstDash val="solid"/>
            <a:miter lim="8000"/>
            <a:headEnd type="none" w="sm" len="sm"/>
            <a:tailEnd type="none" w="sm" len="sm"/>
          </a:ln>
        </p:spPr>
      </p:pic>
      <p:pic>
        <p:nvPicPr>
          <p:cNvPr id="85" name="Google Shape;85;p14" descr="Becoming comfortable with iteration icon" title="Becoming comfortable with iteration icon"/>
          <p:cNvPicPr preferRelativeResize="0"/>
          <p:nvPr/>
        </p:nvPicPr>
        <p:blipFill>
          <a:blip r:embed="rId5">
            <a:alphaModFix/>
          </a:blip>
          <a:stretch>
            <a:fillRect/>
          </a:stretch>
        </p:blipFill>
        <p:spPr>
          <a:xfrm>
            <a:off x="879800" y="3759300"/>
            <a:ext cx="597125" cy="597125"/>
          </a:xfrm>
          <a:prstGeom prst="rect">
            <a:avLst/>
          </a:prstGeom>
          <a:noFill/>
          <a:ln w="9525" cap="flat" cmpd="sng">
            <a:solidFill>
              <a:srgbClr val="000000"/>
            </a:solidFill>
            <a:prstDash val="solid"/>
            <a:miter lim="8000"/>
            <a:headEnd type="none" w="sm" len="sm"/>
            <a:tailEnd type="none" w="sm" len="sm"/>
          </a:ln>
        </p:spPr>
      </p:pic>
      <p:pic>
        <p:nvPicPr>
          <p:cNvPr id="86" name="Google Shape;86;p14" descr="  Valuing the importance of learning from failure icon" title="  Valuing the importance of learning from failure icon"/>
          <p:cNvPicPr preferRelativeResize="0"/>
          <p:nvPr/>
        </p:nvPicPr>
        <p:blipFill>
          <a:blip r:embed="rId6">
            <a:alphaModFix/>
          </a:blip>
          <a:stretch>
            <a:fillRect/>
          </a:stretch>
        </p:blipFill>
        <p:spPr>
          <a:xfrm>
            <a:off x="5252951" y="2410800"/>
            <a:ext cx="597125" cy="597125"/>
          </a:xfrm>
          <a:prstGeom prst="rect">
            <a:avLst/>
          </a:prstGeom>
          <a:noFill/>
          <a:ln w="9525" cap="flat" cmpd="sng">
            <a:solidFill>
              <a:srgbClr val="000000"/>
            </a:solidFill>
            <a:prstDash val="solid"/>
            <a:miter lim="8000"/>
            <a:headEnd type="none" w="sm" len="sm"/>
            <a:tailEnd type="none" w="sm" len="sm"/>
          </a:ln>
        </p:spPr>
      </p:pic>
      <p:pic>
        <p:nvPicPr>
          <p:cNvPr id="87" name="Google Shape;87;p14" descr="  Valuing the importance of learning from failure icon" title="  Valuing the importance of learning from failure icon"/>
          <p:cNvPicPr preferRelativeResize="0"/>
          <p:nvPr/>
        </p:nvPicPr>
        <p:blipFill>
          <a:blip r:embed="rId6">
            <a:alphaModFix/>
          </a:blip>
          <a:stretch>
            <a:fillRect/>
          </a:stretch>
        </p:blipFill>
        <p:spPr>
          <a:xfrm>
            <a:off x="5252950" y="3400700"/>
            <a:ext cx="597125" cy="597125"/>
          </a:xfrm>
          <a:prstGeom prst="rect">
            <a:avLst/>
          </a:prstGeom>
          <a:noFill/>
          <a:ln w="9525" cap="flat" cmpd="sng">
            <a:solidFill>
              <a:srgbClr val="000000"/>
            </a:solidFill>
            <a:prstDash val="solid"/>
            <a:miter lim="8000"/>
            <a:headEnd type="none" w="sm" len="sm"/>
            <a:tailEnd type="none" w="sm" len="sm"/>
          </a:ln>
        </p:spPr>
      </p:pic>
      <p:sp>
        <p:nvSpPr>
          <p:cNvPr id="88" name="Google Shape;88;p14"/>
          <p:cNvSpPr txBox="1"/>
          <p:nvPr/>
        </p:nvSpPr>
        <p:spPr>
          <a:xfrm>
            <a:off x="1571025" y="2034825"/>
            <a:ext cx="32649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2"/>
              </a:buClr>
              <a:buSzPts val="1100"/>
              <a:buFont typeface="Arial"/>
              <a:buNone/>
            </a:pPr>
            <a:r>
              <a:rPr lang="en" b="1">
                <a:solidFill>
                  <a:schemeClr val="dk2"/>
                </a:solidFill>
                <a:latin typeface="Nunito"/>
                <a:ea typeface="Nunito"/>
                <a:cs typeface="Nunito"/>
                <a:sym typeface="Nunito"/>
              </a:rPr>
              <a:t>Understanding our world more fully</a:t>
            </a:r>
            <a:endParaRPr>
              <a:latin typeface="Lato"/>
              <a:ea typeface="Lato"/>
              <a:cs typeface="Lato"/>
              <a:sym typeface="Lato"/>
            </a:endParaRPr>
          </a:p>
        </p:txBody>
      </p:sp>
      <p:sp>
        <p:nvSpPr>
          <p:cNvPr id="89" name="Google Shape;89;p14"/>
          <p:cNvSpPr txBox="1"/>
          <p:nvPr/>
        </p:nvSpPr>
        <p:spPr>
          <a:xfrm>
            <a:off x="1541350" y="2902050"/>
            <a:ext cx="36060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2"/>
              </a:buClr>
              <a:buSzPts val="1100"/>
              <a:buFont typeface="Arial"/>
              <a:buNone/>
            </a:pPr>
            <a:r>
              <a:rPr lang="en" b="1">
                <a:solidFill>
                  <a:schemeClr val="dk2"/>
                </a:solidFill>
                <a:latin typeface="Nunito"/>
                <a:ea typeface="Nunito"/>
                <a:cs typeface="Nunito"/>
                <a:sym typeface="Nunito"/>
              </a:rPr>
              <a:t>Integrating STEM education in novel ways</a:t>
            </a:r>
            <a:endParaRPr sz="600">
              <a:latin typeface="Lato"/>
              <a:ea typeface="Lato"/>
              <a:cs typeface="Lato"/>
              <a:sym typeface="Lato"/>
            </a:endParaRPr>
          </a:p>
        </p:txBody>
      </p:sp>
      <p:sp>
        <p:nvSpPr>
          <p:cNvPr id="90" name="Google Shape;90;p14"/>
          <p:cNvSpPr txBox="1"/>
          <p:nvPr/>
        </p:nvSpPr>
        <p:spPr>
          <a:xfrm>
            <a:off x="1541400" y="3857775"/>
            <a:ext cx="32946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2"/>
              </a:buClr>
              <a:buSzPts val="1100"/>
              <a:buFont typeface="Arial"/>
              <a:buNone/>
            </a:pPr>
            <a:r>
              <a:rPr lang="en" b="1">
                <a:solidFill>
                  <a:schemeClr val="dk2"/>
                </a:solidFill>
                <a:latin typeface="Nunito"/>
                <a:ea typeface="Nunito"/>
                <a:cs typeface="Nunito"/>
                <a:sym typeface="Nunito"/>
              </a:rPr>
              <a:t>Becoming comfortable with iteration </a:t>
            </a:r>
            <a:endParaRPr sz="1000">
              <a:latin typeface="Lato"/>
              <a:ea typeface="Lato"/>
              <a:cs typeface="Lato"/>
              <a:sym typeface="Lato"/>
            </a:endParaRPr>
          </a:p>
        </p:txBody>
      </p:sp>
      <p:sp>
        <p:nvSpPr>
          <p:cNvPr id="91" name="Google Shape;91;p14"/>
          <p:cNvSpPr txBox="1"/>
          <p:nvPr/>
        </p:nvSpPr>
        <p:spPr>
          <a:xfrm>
            <a:off x="5955675" y="2359913"/>
            <a:ext cx="28230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2"/>
              </a:buClr>
              <a:buSzPts val="1100"/>
              <a:buFont typeface="Arial"/>
              <a:buNone/>
            </a:pPr>
            <a:r>
              <a:rPr lang="en" b="1">
                <a:solidFill>
                  <a:schemeClr val="dk2"/>
                </a:solidFill>
                <a:latin typeface="Nunito"/>
                <a:ea typeface="Nunito"/>
                <a:cs typeface="Nunito"/>
                <a:sym typeface="Nunito"/>
              </a:rPr>
              <a:t>Valuing the importance of learning from failure</a:t>
            </a:r>
            <a:endParaRPr sz="1000">
              <a:latin typeface="Lato"/>
              <a:ea typeface="Lato"/>
              <a:cs typeface="Lato"/>
              <a:sym typeface="Lato"/>
            </a:endParaRPr>
          </a:p>
        </p:txBody>
      </p:sp>
      <p:sp>
        <p:nvSpPr>
          <p:cNvPr id="92" name="Google Shape;92;p14"/>
          <p:cNvSpPr txBox="1"/>
          <p:nvPr/>
        </p:nvSpPr>
        <p:spPr>
          <a:xfrm>
            <a:off x="5955675" y="3499163"/>
            <a:ext cx="2933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2"/>
              </a:buClr>
              <a:buSzPts val="1100"/>
              <a:buFont typeface="Arial"/>
              <a:buNone/>
            </a:pPr>
            <a:r>
              <a:rPr lang="en" b="1">
                <a:solidFill>
                  <a:schemeClr val="dk2"/>
                </a:solidFill>
                <a:latin typeface="Nunito"/>
                <a:ea typeface="Nunito"/>
                <a:cs typeface="Nunito"/>
                <a:sym typeface="Nunito"/>
              </a:rPr>
              <a:t>Learning about jobs of the future</a:t>
            </a:r>
            <a:endParaRPr sz="1000">
              <a:latin typeface="Lato"/>
              <a:ea typeface="Lato"/>
              <a:cs typeface="Lato"/>
              <a:sym typeface="Lato"/>
            </a:endParaRPr>
          </a:p>
        </p:txBody>
      </p:sp>
      <p:sp>
        <p:nvSpPr>
          <p:cNvPr id="93" name="Google Shape;93;p14"/>
          <p:cNvSpPr txBox="1"/>
          <p:nvPr/>
        </p:nvSpPr>
        <p:spPr>
          <a:xfrm>
            <a:off x="5900475" y="4743300"/>
            <a:ext cx="2933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en" sz="1000">
                <a:solidFill>
                  <a:schemeClr val="dk2"/>
                </a:solidFill>
              </a:rPr>
              <a:t> https://www.vexrobotics.com/</a:t>
            </a:r>
            <a:endParaRPr>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AB8B-106A-A6ED-47F5-193F887F68DF}"/>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ECD384F-A218-D9C9-3240-E2A9A81802B2}"/>
              </a:ext>
            </a:extLst>
          </p:cNvPr>
          <p:cNvSpPr>
            <a:spLocks noGrp="1"/>
          </p:cNvSpPr>
          <p:nvPr>
            <p:ph idx="1"/>
          </p:nvPr>
        </p:nvSpPr>
        <p:spPr/>
        <p:txBody>
          <a:bodyPr/>
          <a:lstStyle/>
          <a:p>
            <a:endParaRPr lang="en-US" dirty="0"/>
          </a:p>
        </p:txBody>
      </p:sp>
      <p:graphicFrame>
        <p:nvGraphicFramePr>
          <p:cNvPr id="4" name="Object 3">
            <a:extLst>
              <a:ext uri="{FF2B5EF4-FFF2-40B4-BE49-F238E27FC236}">
                <a16:creationId xmlns:a16="http://schemas.microsoft.com/office/drawing/2014/main" id="{4A997C03-7E49-9C12-C111-C1CE7A61752B}"/>
              </a:ext>
            </a:extLst>
          </p:cNvPr>
          <p:cNvGraphicFramePr>
            <a:graphicFrameLocks noChangeAspect="1"/>
          </p:cNvGraphicFramePr>
          <p:nvPr/>
        </p:nvGraphicFramePr>
        <p:xfrm>
          <a:off x="2884323" y="680173"/>
          <a:ext cx="2908697" cy="4063604"/>
        </p:xfrm>
        <a:graphic>
          <a:graphicData uri="http://schemas.openxmlformats.org/presentationml/2006/ole">
            <mc:AlternateContent xmlns:mc="http://schemas.openxmlformats.org/markup-compatibility/2006">
              <mc:Choice xmlns:v="urn:schemas-microsoft-com:vml" Requires="v">
                <p:oleObj name="Document" r:id="rId2" imgW="5940848" imgH="8299442" progId="Word.Document.12">
                  <p:embed/>
                </p:oleObj>
              </mc:Choice>
              <mc:Fallback>
                <p:oleObj name="Document" r:id="rId2" imgW="5940848" imgH="8299442" progId="Word.Document.12">
                  <p:embed/>
                  <p:pic>
                    <p:nvPicPr>
                      <p:cNvPr id="4" name="Object 3">
                        <a:extLst>
                          <a:ext uri="{FF2B5EF4-FFF2-40B4-BE49-F238E27FC236}">
                            <a16:creationId xmlns:a16="http://schemas.microsoft.com/office/drawing/2014/main" id="{4A997C03-7E49-9C12-C111-C1CE7A61752B}"/>
                          </a:ext>
                        </a:extLst>
                      </p:cNvPr>
                      <p:cNvPicPr/>
                      <p:nvPr/>
                    </p:nvPicPr>
                    <p:blipFill>
                      <a:blip r:embed="rId3"/>
                      <a:stretch>
                        <a:fillRect/>
                      </a:stretch>
                    </p:blipFill>
                    <p:spPr>
                      <a:xfrm>
                        <a:off x="2884323" y="680173"/>
                        <a:ext cx="2908697" cy="4063604"/>
                      </a:xfrm>
                      <a:prstGeom prst="rect">
                        <a:avLst/>
                      </a:prstGeom>
                    </p:spPr>
                  </p:pic>
                </p:oleObj>
              </mc:Fallback>
            </mc:AlternateContent>
          </a:graphicData>
        </a:graphic>
      </p:graphicFrame>
    </p:spTree>
    <p:extLst>
      <p:ext uri="{BB962C8B-B14F-4D97-AF65-F5344CB8AC3E}">
        <p14:creationId xmlns:p14="http://schemas.microsoft.com/office/powerpoint/2010/main" val="518450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58610A-4EAB-C56F-172D-47CA9315E0B7}"/>
              </a:ext>
            </a:extLst>
          </p:cNvPr>
          <p:cNvSpPr>
            <a:spLocks noGrp="1"/>
          </p:cNvSpPr>
          <p:nvPr>
            <p:ph type="title"/>
          </p:nvPr>
        </p:nvSpPr>
        <p:spPr/>
        <p:txBody>
          <a:bodyPr>
            <a:normAutofit fontScale="90000"/>
          </a:bodyPr>
          <a:lstStyle/>
          <a:p>
            <a:endParaRPr lang="en-US"/>
          </a:p>
        </p:txBody>
      </p:sp>
      <p:sp>
        <p:nvSpPr>
          <p:cNvPr id="6" name="Content Placeholder 5">
            <a:extLst>
              <a:ext uri="{FF2B5EF4-FFF2-40B4-BE49-F238E27FC236}">
                <a16:creationId xmlns:a16="http://schemas.microsoft.com/office/drawing/2014/main" id="{550289ED-46F1-A693-0D26-EBDA005B23F8}"/>
              </a:ext>
            </a:extLst>
          </p:cNvPr>
          <p:cNvSpPr>
            <a:spLocks noGrp="1"/>
          </p:cNvSpPr>
          <p:nvPr>
            <p:ph idx="1"/>
          </p:nvPr>
        </p:nvSpPr>
        <p:spPr/>
        <p:txBody>
          <a:bodyPr/>
          <a:lstStyle/>
          <a:p>
            <a:endParaRPr lang="en-US" dirty="0"/>
          </a:p>
        </p:txBody>
      </p:sp>
      <p:graphicFrame>
        <p:nvGraphicFramePr>
          <p:cNvPr id="4" name="Object 3">
            <a:extLst>
              <a:ext uri="{FF2B5EF4-FFF2-40B4-BE49-F238E27FC236}">
                <a16:creationId xmlns:a16="http://schemas.microsoft.com/office/drawing/2014/main" id="{B7DBB6EB-BE20-5466-1EEC-13EB1A9D1AB5}"/>
              </a:ext>
            </a:extLst>
          </p:cNvPr>
          <p:cNvGraphicFramePr>
            <a:graphicFrameLocks noChangeAspect="1"/>
          </p:cNvGraphicFramePr>
          <p:nvPr/>
        </p:nvGraphicFramePr>
        <p:xfrm>
          <a:off x="2776407" y="539948"/>
          <a:ext cx="2938463" cy="4063604"/>
        </p:xfrm>
        <a:graphic>
          <a:graphicData uri="http://schemas.openxmlformats.org/presentationml/2006/ole">
            <mc:AlternateContent xmlns:mc="http://schemas.openxmlformats.org/markup-compatibility/2006">
              <mc:Choice xmlns:v="urn:schemas-microsoft-com:vml" Requires="v">
                <p:oleObj name="Document" r:id="rId2" imgW="5978991" imgH="8265914" progId="Word.Document.12">
                  <p:embed/>
                </p:oleObj>
              </mc:Choice>
              <mc:Fallback>
                <p:oleObj name="Document" r:id="rId2" imgW="5978991" imgH="8265914" progId="Word.Document.12">
                  <p:embed/>
                  <p:pic>
                    <p:nvPicPr>
                      <p:cNvPr id="4" name="Object 3">
                        <a:extLst>
                          <a:ext uri="{FF2B5EF4-FFF2-40B4-BE49-F238E27FC236}">
                            <a16:creationId xmlns:a16="http://schemas.microsoft.com/office/drawing/2014/main" id="{B7DBB6EB-BE20-5466-1EEC-13EB1A9D1AB5}"/>
                          </a:ext>
                        </a:extLst>
                      </p:cNvPr>
                      <p:cNvPicPr/>
                      <p:nvPr/>
                    </p:nvPicPr>
                    <p:blipFill>
                      <a:blip r:embed="rId3"/>
                      <a:stretch>
                        <a:fillRect/>
                      </a:stretch>
                    </p:blipFill>
                    <p:spPr>
                      <a:xfrm>
                        <a:off x="2776407" y="539948"/>
                        <a:ext cx="2938463" cy="4063604"/>
                      </a:xfrm>
                      <a:prstGeom prst="rect">
                        <a:avLst/>
                      </a:prstGeom>
                    </p:spPr>
                  </p:pic>
                </p:oleObj>
              </mc:Fallback>
            </mc:AlternateContent>
          </a:graphicData>
        </a:graphic>
      </p:graphicFrame>
    </p:spTree>
    <p:extLst>
      <p:ext uri="{BB962C8B-B14F-4D97-AF65-F5344CB8AC3E}">
        <p14:creationId xmlns:p14="http://schemas.microsoft.com/office/powerpoint/2010/main" val="342673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solidFill>
                  <a:schemeClr val="dk1"/>
                </a:solidFill>
              </a:rPr>
              <a:t>Practice Days &amp; Times</a:t>
            </a:r>
            <a:endParaRPr dirty="0">
              <a:solidFill>
                <a:schemeClr val="dk1"/>
              </a:solidFill>
            </a:endParaRPr>
          </a:p>
        </p:txBody>
      </p:sp>
      <p:sp>
        <p:nvSpPr>
          <p:cNvPr id="100" name="Google Shape;100;p15"/>
          <p:cNvSpPr txBox="1">
            <a:spLocks noGrp="1"/>
          </p:cNvSpPr>
          <p:nvPr>
            <p:ph type="body" idx="2"/>
          </p:nvPr>
        </p:nvSpPr>
        <p:spPr>
          <a:xfrm>
            <a:off x="2649371" y="1356610"/>
            <a:ext cx="5134710" cy="3178246"/>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n" sz="2400" b="1" dirty="0">
                <a:latin typeface="Oxygen"/>
                <a:ea typeface="Oxygen"/>
                <a:cs typeface="Oxygen"/>
                <a:sym typeface="Oxygen"/>
              </a:rPr>
              <a:t>High School</a:t>
            </a:r>
            <a:endParaRPr sz="2400" b="1" dirty="0">
              <a:latin typeface="Oxygen"/>
              <a:ea typeface="Oxygen"/>
              <a:cs typeface="Oxygen"/>
              <a:sym typeface="Oxygen"/>
            </a:endParaRPr>
          </a:p>
          <a:p>
            <a:pPr marL="0" lvl="0" indent="0" algn="ctr" rtl="0">
              <a:spcBef>
                <a:spcPts val="1200"/>
              </a:spcBef>
              <a:spcAft>
                <a:spcPts val="0"/>
              </a:spcAft>
              <a:buNone/>
            </a:pPr>
            <a:endParaRPr sz="2400" dirty="0">
              <a:latin typeface="Oxygen"/>
              <a:ea typeface="Oxygen"/>
              <a:cs typeface="Oxygen"/>
              <a:sym typeface="Oxygen"/>
            </a:endParaRPr>
          </a:p>
          <a:p>
            <a:pPr marL="0" lvl="0" indent="0" algn="ctr" rtl="0">
              <a:spcBef>
                <a:spcPts val="1200"/>
              </a:spcBef>
              <a:spcAft>
                <a:spcPts val="0"/>
              </a:spcAft>
              <a:buNone/>
            </a:pPr>
            <a:r>
              <a:rPr lang="en" sz="2400" dirty="0">
                <a:latin typeface="Oxygen"/>
                <a:ea typeface="Oxygen"/>
                <a:cs typeface="Oxygen"/>
                <a:sym typeface="Oxygen"/>
              </a:rPr>
              <a:t>Days: Tuesday &amp; Thursday</a:t>
            </a:r>
            <a:endParaRPr sz="2400" dirty="0">
              <a:latin typeface="Oxygen"/>
              <a:ea typeface="Oxygen"/>
              <a:cs typeface="Oxygen"/>
              <a:sym typeface="Oxygen"/>
            </a:endParaRPr>
          </a:p>
          <a:p>
            <a:pPr marL="0" lvl="0" indent="0" algn="ctr" rtl="0">
              <a:spcBef>
                <a:spcPts val="1200"/>
              </a:spcBef>
              <a:spcAft>
                <a:spcPts val="1200"/>
              </a:spcAft>
              <a:buNone/>
            </a:pPr>
            <a:r>
              <a:rPr lang="en" sz="2400" dirty="0">
                <a:latin typeface="Oxygen"/>
                <a:ea typeface="Oxygen"/>
                <a:cs typeface="Oxygen"/>
                <a:sym typeface="Oxygen"/>
              </a:rPr>
              <a:t>Time</a:t>
            </a:r>
            <a:r>
              <a:rPr lang="en" sz="2400">
                <a:latin typeface="Oxygen"/>
                <a:ea typeface="Oxygen"/>
                <a:cs typeface="Oxygen"/>
                <a:sym typeface="Oxygen"/>
              </a:rPr>
              <a:t>: 3:15-5:30</a:t>
            </a:r>
            <a:endParaRPr sz="2400" dirty="0">
              <a:latin typeface="Oxygen"/>
              <a:ea typeface="Oxygen"/>
              <a:cs typeface="Oxygen"/>
              <a:sym typeface="Oxygen"/>
            </a:endParaRPr>
          </a:p>
        </p:txBody>
      </p:sp>
      <p:pic>
        <p:nvPicPr>
          <p:cNvPr id="102" name="Google Shape;102;p15"/>
          <p:cNvPicPr preferRelativeResize="0"/>
          <p:nvPr/>
        </p:nvPicPr>
        <p:blipFill>
          <a:blip r:embed="rId3">
            <a:alphaModFix/>
          </a:blip>
          <a:stretch>
            <a:fillRect/>
          </a:stretch>
        </p:blipFill>
        <p:spPr>
          <a:xfrm flipH="1">
            <a:off x="736425" y="0"/>
            <a:ext cx="1609675" cy="16096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132875" y="17532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33"/>
              <a:t>Expectations at Practice:</a:t>
            </a:r>
            <a:endParaRPr sz="3033"/>
          </a:p>
          <a:p>
            <a:pPr marL="0" lvl="0" indent="0" algn="l" rtl="0">
              <a:spcBef>
                <a:spcPts val="0"/>
              </a:spcBef>
              <a:spcAft>
                <a:spcPts val="0"/>
              </a:spcAft>
              <a:buSzPts val="990"/>
              <a:buNone/>
            </a:pPr>
            <a:endParaRPr sz="3033"/>
          </a:p>
        </p:txBody>
      </p:sp>
      <p:sp>
        <p:nvSpPr>
          <p:cNvPr id="108" name="Google Shape;108;p16"/>
          <p:cNvSpPr txBox="1"/>
          <p:nvPr/>
        </p:nvSpPr>
        <p:spPr>
          <a:xfrm>
            <a:off x="132875" y="1051475"/>
            <a:ext cx="3661200" cy="7143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Font typeface="Raleway"/>
              <a:buChar char="❏"/>
            </a:pPr>
            <a:r>
              <a:rPr lang="en" sz="1600" b="1">
                <a:solidFill>
                  <a:schemeClr val="dk1"/>
                </a:solidFill>
                <a:latin typeface="Raleway"/>
                <a:ea typeface="Raleway"/>
                <a:cs typeface="Raleway"/>
                <a:sym typeface="Raleway"/>
              </a:rPr>
              <a:t>How do I participate as a TEAM MEMBER?</a:t>
            </a:r>
            <a:endParaRPr>
              <a:latin typeface="Lato"/>
              <a:ea typeface="Lato"/>
              <a:cs typeface="Lato"/>
              <a:sym typeface="Lato"/>
            </a:endParaRPr>
          </a:p>
        </p:txBody>
      </p:sp>
      <p:sp>
        <p:nvSpPr>
          <p:cNvPr id="109" name="Google Shape;109;p16"/>
          <p:cNvSpPr txBox="1"/>
          <p:nvPr/>
        </p:nvSpPr>
        <p:spPr>
          <a:xfrm>
            <a:off x="1291500" y="1532238"/>
            <a:ext cx="6948300" cy="1391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b="1">
                <a:latin typeface="Raleway"/>
                <a:ea typeface="Raleway"/>
                <a:cs typeface="Raleway"/>
                <a:sym typeface="Raleway"/>
              </a:rPr>
              <a:t>All team members should be included in:</a:t>
            </a:r>
            <a:r>
              <a:rPr lang="en">
                <a:latin typeface="Raleway"/>
                <a:ea typeface="Raleway"/>
                <a:cs typeface="Raleway"/>
                <a:sym typeface="Raleway"/>
              </a:rPr>
              <a:t> </a:t>
            </a:r>
            <a:endParaRPr>
              <a:latin typeface="Raleway"/>
              <a:ea typeface="Raleway"/>
              <a:cs typeface="Raleway"/>
              <a:sym typeface="Raleway"/>
            </a:endParaRPr>
          </a:p>
          <a:p>
            <a:pPr marL="0" lvl="0" indent="0" algn="ctr" rtl="0">
              <a:lnSpc>
                <a:spcPct val="115000"/>
              </a:lnSpc>
              <a:spcBef>
                <a:spcPts val="0"/>
              </a:spcBef>
              <a:spcAft>
                <a:spcPts val="0"/>
              </a:spcAft>
              <a:buNone/>
            </a:pPr>
            <a:r>
              <a:rPr lang="en">
                <a:latin typeface="Raleway"/>
                <a:ea typeface="Raleway"/>
                <a:cs typeface="Raleway"/>
                <a:sym typeface="Raleway"/>
              </a:rPr>
              <a:t>problem solving, creative thinking, active listening, decision making, time management, &amp; effective communication</a:t>
            </a:r>
            <a:endParaRPr>
              <a:latin typeface="Raleway"/>
              <a:ea typeface="Raleway"/>
              <a:cs typeface="Raleway"/>
              <a:sym typeface="Raleway"/>
            </a:endParaRPr>
          </a:p>
          <a:p>
            <a:pPr marL="0" lvl="0" indent="0" algn="ctr" rtl="0">
              <a:lnSpc>
                <a:spcPct val="115000"/>
              </a:lnSpc>
              <a:spcBef>
                <a:spcPts val="0"/>
              </a:spcBef>
              <a:spcAft>
                <a:spcPts val="0"/>
              </a:spcAft>
              <a:buNone/>
            </a:pPr>
            <a:r>
              <a:rPr lang="en" b="1">
                <a:latin typeface="Raleway"/>
                <a:ea typeface="Raleway"/>
                <a:cs typeface="Raleway"/>
                <a:sym typeface="Raleway"/>
              </a:rPr>
              <a:t>All team members should display:</a:t>
            </a:r>
            <a:endParaRPr b="1">
              <a:latin typeface="Raleway"/>
              <a:ea typeface="Raleway"/>
              <a:cs typeface="Raleway"/>
              <a:sym typeface="Raleway"/>
            </a:endParaRPr>
          </a:p>
          <a:p>
            <a:pPr marL="0" lvl="0" indent="0" algn="ctr" rtl="0">
              <a:lnSpc>
                <a:spcPct val="115000"/>
              </a:lnSpc>
              <a:spcBef>
                <a:spcPts val="0"/>
              </a:spcBef>
              <a:spcAft>
                <a:spcPts val="0"/>
              </a:spcAft>
              <a:buNone/>
            </a:pPr>
            <a:r>
              <a:rPr lang="en">
                <a:latin typeface="Raleway"/>
                <a:ea typeface="Raleway"/>
                <a:cs typeface="Raleway"/>
                <a:sym typeface="Raleway"/>
              </a:rPr>
              <a:t> integrity, empathy, &amp; compassion when working with others.</a:t>
            </a:r>
            <a:endParaRPr>
              <a:latin typeface="Raleway"/>
              <a:ea typeface="Raleway"/>
              <a:cs typeface="Raleway"/>
              <a:sym typeface="Raleway"/>
            </a:endParaRPr>
          </a:p>
        </p:txBody>
      </p:sp>
      <p:sp>
        <p:nvSpPr>
          <p:cNvPr id="110" name="Google Shape;110;p16"/>
          <p:cNvSpPr txBox="1"/>
          <p:nvPr/>
        </p:nvSpPr>
        <p:spPr>
          <a:xfrm>
            <a:off x="132875" y="2973300"/>
            <a:ext cx="3976200" cy="9666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Font typeface="Raleway"/>
              <a:buChar char="❏"/>
            </a:pPr>
            <a:r>
              <a:rPr lang="en" sz="1600" b="1">
                <a:solidFill>
                  <a:schemeClr val="dk1"/>
                </a:solidFill>
                <a:latin typeface="Raleway"/>
                <a:ea typeface="Raleway"/>
                <a:cs typeface="Raleway"/>
                <a:sym typeface="Raleway"/>
              </a:rPr>
              <a:t>How do I actively work on my robot? </a:t>
            </a:r>
            <a:endParaRPr sz="1600" b="1">
              <a:solidFill>
                <a:schemeClr val="dk1"/>
              </a:solidFill>
              <a:latin typeface="Raleway"/>
              <a:ea typeface="Raleway"/>
              <a:cs typeface="Raleway"/>
              <a:sym typeface="Raleway"/>
            </a:endParaRPr>
          </a:p>
          <a:p>
            <a:pPr marL="0" lvl="0" indent="0" algn="l" rtl="0">
              <a:spcBef>
                <a:spcPts val="0"/>
              </a:spcBef>
              <a:spcAft>
                <a:spcPts val="0"/>
              </a:spcAft>
              <a:buNone/>
            </a:pPr>
            <a:endParaRPr>
              <a:latin typeface="Lato"/>
              <a:ea typeface="Lato"/>
              <a:cs typeface="Lato"/>
              <a:sym typeface="Lato"/>
            </a:endParaRPr>
          </a:p>
        </p:txBody>
      </p:sp>
      <p:sp>
        <p:nvSpPr>
          <p:cNvPr id="111" name="Google Shape;111;p16"/>
          <p:cNvSpPr txBox="1"/>
          <p:nvPr/>
        </p:nvSpPr>
        <p:spPr>
          <a:xfrm>
            <a:off x="6086975" y="2973300"/>
            <a:ext cx="2863800" cy="15222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SzPts val="1100"/>
              <a:buFont typeface="Raleway"/>
              <a:buChar char="●"/>
            </a:pPr>
            <a:r>
              <a:rPr lang="en" sz="1100">
                <a:latin typeface="Raleway"/>
                <a:ea typeface="Raleway"/>
                <a:cs typeface="Raleway"/>
                <a:sym typeface="Raleway"/>
              </a:rPr>
              <a:t>Team Leader</a:t>
            </a:r>
            <a:endParaRPr sz="1100">
              <a:latin typeface="Raleway"/>
              <a:ea typeface="Raleway"/>
              <a:cs typeface="Raleway"/>
              <a:sym typeface="Raleway"/>
            </a:endParaRPr>
          </a:p>
          <a:p>
            <a:pPr marL="457200" lvl="0" indent="-298450" algn="l" rtl="0">
              <a:lnSpc>
                <a:spcPct val="115000"/>
              </a:lnSpc>
              <a:spcBef>
                <a:spcPts val="0"/>
              </a:spcBef>
              <a:spcAft>
                <a:spcPts val="0"/>
              </a:spcAft>
              <a:buSzPts val="1100"/>
              <a:buFont typeface="Raleway"/>
              <a:buChar char="●"/>
            </a:pPr>
            <a:r>
              <a:rPr lang="en" sz="1100">
                <a:latin typeface="Raleway"/>
                <a:ea typeface="Raleway"/>
                <a:cs typeface="Raleway"/>
                <a:sym typeface="Raleway"/>
              </a:rPr>
              <a:t>Builder</a:t>
            </a:r>
            <a:endParaRPr sz="1100">
              <a:latin typeface="Raleway"/>
              <a:ea typeface="Raleway"/>
              <a:cs typeface="Raleway"/>
              <a:sym typeface="Raleway"/>
            </a:endParaRPr>
          </a:p>
          <a:p>
            <a:pPr marL="457200" lvl="0" indent="-298450" algn="l" rtl="0">
              <a:lnSpc>
                <a:spcPct val="115000"/>
              </a:lnSpc>
              <a:spcBef>
                <a:spcPts val="0"/>
              </a:spcBef>
              <a:spcAft>
                <a:spcPts val="0"/>
              </a:spcAft>
              <a:buSzPts val="1100"/>
              <a:buFont typeface="Raleway"/>
              <a:buChar char="●"/>
            </a:pPr>
            <a:r>
              <a:rPr lang="en" sz="1100">
                <a:latin typeface="Raleway"/>
                <a:ea typeface="Raleway"/>
                <a:cs typeface="Raleway"/>
                <a:sym typeface="Raleway"/>
              </a:rPr>
              <a:t>Programmer</a:t>
            </a:r>
            <a:endParaRPr sz="1100">
              <a:latin typeface="Raleway"/>
              <a:ea typeface="Raleway"/>
              <a:cs typeface="Raleway"/>
              <a:sym typeface="Raleway"/>
            </a:endParaRPr>
          </a:p>
          <a:p>
            <a:pPr marL="457200" lvl="0" indent="-298450" algn="l" rtl="0">
              <a:lnSpc>
                <a:spcPct val="115000"/>
              </a:lnSpc>
              <a:spcBef>
                <a:spcPts val="0"/>
              </a:spcBef>
              <a:spcAft>
                <a:spcPts val="0"/>
              </a:spcAft>
              <a:buSzPts val="1100"/>
              <a:buFont typeface="Raleway"/>
              <a:buChar char="●"/>
            </a:pPr>
            <a:r>
              <a:rPr lang="en" sz="1100">
                <a:latin typeface="Raleway"/>
                <a:ea typeface="Raleway"/>
                <a:cs typeface="Raleway"/>
                <a:sym typeface="Raleway"/>
              </a:rPr>
              <a:t>Notebook Manager</a:t>
            </a:r>
            <a:endParaRPr sz="1100">
              <a:latin typeface="Raleway"/>
              <a:ea typeface="Raleway"/>
              <a:cs typeface="Raleway"/>
              <a:sym typeface="Raleway"/>
            </a:endParaRPr>
          </a:p>
          <a:p>
            <a:pPr marL="457200" lvl="0" indent="-298450" algn="l" rtl="0">
              <a:lnSpc>
                <a:spcPct val="115000"/>
              </a:lnSpc>
              <a:spcBef>
                <a:spcPts val="0"/>
              </a:spcBef>
              <a:spcAft>
                <a:spcPts val="0"/>
              </a:spcAft>
              <a:buSzPts val="1100"/>
              <a:buFont typeface="Raleway"/>
              <a:buChar char="●"/>
            </a:pPr>
            <a:r>
              <a:rPr lang="en" sz="1100">
                <a:latin typeface="Raleway"/>
                <a:ea typeface="Raleway"/>
                <a:cs typeface="Raleway"/>
                <a:sym typeface="Raleway"/>
              </a:rPr>
              <a:t>Media Manager</a:t>
            </a:r>
            <a:endParaRPr sz="1100">
              <a:latin typeface="Raleway"/>
              <a:ea typeface="Raleway"/>
              <a:cs typeface="Raleway"/>
              <a:sym typeface="Raleway"/>
            </a:endParaRPr>
          </a:p>
          <a:p>
            <a:pPr marL="457200" lvl="0" indent="-298450" algn="l" rtl="0">
              <a:lnSpc>
                <a:spcPct val="115000"/>
              </a:lnSpc>
              <a:spcBef>
                <a:spcPts val="0"/>
              </a:spcBef>
              <a:spcAft>
                <a:spcPts val="0"/>
              </a:spcAft>
              <a:buSzPts val="1100"/>
              <a:buFont typeface="Raleway"/>
              <a:buChar char="●"/>
            </a:pPr>
            <a:r>
              <a:rPr lang="en" sz="1100">
                <a:latin typeface="Raleway"/>
                <a:ea typeface="Raleway"/>
                <a:cs typeface="Raleway"/>
                <a:sym typeface="Raleway"/>
              </a:rPr>
              <a:t>Research &amp; Development</a:t>
            </a:r>
            <a:endParaRPr sz="1100">
              <a:latin typeface="Raleway"/>
              <a:ea typeface="Raleway"/>
              <a:cs typeface="Raleway"/>
              <a:sym typeface="Raleway"/>
            </a:endParaRPr>
          </a:p>
        </p:txBody>
      </p:sp>
      <p:sp>
        <p:nvSpPr>
          <p:cNvPr id="112" name="Google Shape;112;p16"/>
          <p:cNvSpPr txBox="1"/>
          <p:nvPr/>
        </p:nvSpPr>
        <p:spPr>
          <a:xfrm>
            <a:off x="0" y="4495500"/>
            <a:ext cx="8616000" cy="648000"/>
          </a:xfrm>
          <a:prstGeom prst="rect">
            <a:avLst/>
          </a:prstGeom>
          <a:noFill/>
          <a:ln>
            <a:noFill/>
          </a:ln>
        </p:spPr>
        <p:txBody>
          <a:bodyPr spcFirstLastPara="1" wrap="square" lIns="91425" tIns="91425" rIns="91425" bIns="91425" anchor="t" anchorCtr="0">
            <a:spAutoFit/>
          </a:bodyPr>
          <a:lstStyle/>
          <a:p>
            <a:pPr marL="457200" lvl="0" indent="-317500" algn="ctr" rtl="0">
              <a:lnSpc>
                <a:spcPct val="115000"/>
              </a:lnSpc>
              <a:spcBef>
                <a:spcPts val="0"/>
              </a:spcBef>
              <a:spcAft>
                <a:spcPts val="0"/>
              </a:spcAft>
              <a:buClr>
                <a:schemeClr val="dk2"/>
              </a:buClr>
              <a:buSzPts val="1400"/>
              <a:buFont typeface="Raleway"/>
              <a:buChar char="●"/>
            </a:pPr>
            <a:r>
              <a:rPr lang="en">
                <a:solidFill>
                  <a:schemeClr val="dk2"/>
                </a:solidFill>
                <a:latin typeface="Raleway"/>
                <a:ea typeface="Raleway"/>
                <a:cs typeface="Raleway"/>
                <a:sym typeface="Raleway"/>
              </a:rPr>
              <a:t>Coaches continually talk with individuals &amp; teams about expectations. If inappropriate behaviors continue over several practices parents will be contacted.</a:t>
            </a:r>
            <a:endParaRPr>
              <a:latin typeface="Raleway"/>
              <a:ea typeface="Raleway"/>
              <a:cs typeface="Raleway"/>
              <a:sym typeface="Raleway"/>
            </a:endParaRPr>
          </a:p>
        </p:txBody>
      </p:sp>
      <p:sp>
        <p:nvSpPr>
          <p:cNvPr id="113" name="Google Shape;113;p16"/>
          <p:cNvSpPr txBox="1"/>
          <p:nvPr/>
        </p:nvSpPr>
        <p:spPr>
          <a:xfrm>
            <a:off x="1558750" y="3590550"/>
            <a:ext cx="39762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Source Code Pro"/>
                <a:ea typeface="Source Code Pro"/>
                <a:cs typeface="Source Code Pro"/>
                <a:sym typeface="Source Code Pro"/>
              </a:rPr>
              <a:t>Roles Within Each Team</a:t>
            </a:r>
            <a:endParaRPr sz="1800" b="1">
              <a:latin typeface="Source Code Pro"/>
              <a:ea typeface="Source Code Pro"/>
              <a:cs typeface="Source Code Pro"/>
              <a:sym typeface="Source Code Pro"/>
            </a:endParaRPr>
          </a:p>
        </p:txBody>
      </p:sp>
      <p:sp>
        <p:nvSpPr>
          <p:cNvPr id="114" name="Google Shape;114;p16"/>
          <p:cNvSpPr/>
          <p:nvPr/>
        </p:nvSpPr>
        <p:spPr>
          <a:xfrm>
            <a:off x="5667900" y="3060301"/>
            <a:ext cx="452700" cy="1348200"/>
          </a:xfrm>
          <a:prstGeom prst="leftBrace">
            <a:avLst>
              <a:gd name="adj1" fmla="val 50000"/>
              <a:gd name="adj2" fmla="val 5028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6"/>
          <p:cNvPicPr preferRelativeResize="0"/>
          <p:nvPr/>
        </p:nvPicPr>
        <p:blipFill>
          <a:blip r:embed="rId3">
            <a:alphaModFix/>
          </a:blip>
          <a:stretch>
            <a:fillRect/>
          </a:stretch>
        </p:blipFill>
        <p:spPr>
          <a:xfrm flipH="1">
            <a:off x="7723587" y="194775"/>
            <a:ext cx="1190225" cy="1287825"/>
          </a:xfrm>
          <a:prstGeom prst="rect">
            <a:avLst/>
          </a:prstGeom>
          <a:noFill/>
          <a:ln>
            <a:noFill/>
          </a:ln>
          <a:effectLst>
            <a:outerShdw blurRad="57150" dist="19050" dir="5400000" algn="bl" rotWithShape="0">
              <a:srgbClr val="000000">
                <a:alpha val="50000"/>
              </a:srgbClr>
            </a:outerShdw>
          </a:effectLst>
        </p:spPr>
      </p:pic>
      <p:cxnSp>
        <p:nvCxnSpPr>
          <p:cNvPr id="116" name="Google Shape;116;p16"/>
          <p:cNvCxnSpPr/>
          <p:nvPr/>
        </p:nvCxnSpPr>
        <p:spPr>
          <a:xfrm>
            <a:off x="7650600" y="1443925"/>
            <a:ext cx="1336200" cy="7200"/>
          </a:xfrm>
          <a:prstGeom prst="straightConnector1">
            <a:avLst/>
          </a:prstGeom>
          <a:noFill/>
          <a:ln w="9525" cap="flat" cmpd="sng">
            <a:solidFill>
              <a:schemeClr val="dk2"/>
            </a:solidFill>
            <a:prstDash val="solid"/>
            <a:round/>
            <a:headEnd type="none" w="med" len="med"/>
            <a:tailEnd type="none" w="med" len="med"/>
          </a:ln>
        </p:spPr>
      </p:cxnSp>
      <p:cxnSp>
        <p:nvCxnSpPr>
          <p:cNvPr id="117" name="Google Shape;117;p16"/>
          <p:cNvCxnSpPr/>
          <p:nvPr/>
        </p:nvCxnSpPr>
        <p:spPr>
          <a:xfrm>
            <a:off x="229875" y="826125"/>
            <a:ext cx="47988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p:nvPr/>
        </p:nvSpPr>
        <p:spPr>
          <a:xfrm>
            <a:off x="217450" y="1308500"/>
            <a:ext cx="7469700" cy="31263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Raleway"/>
              <a:buChar char="❏"/>
            </a:pPr>
            <a:r>
              <a:rPr lang="en" b="1">
                <a:solidFill>
                  <a:schemeClr val="dk1"/>
                </a:solidFill>
                <a:latin typeface="Raleway"/>
                <a:ea typeface="Raleway"/>
                <a:cs typeface="Raleway"/>
                <a:sym typeface="Raleway"/>
              </a:rPr>
              <a:t>Interact respectfully with other teams</a:t>
            </a:r>
            <a:endParaRPr b="1">
              <a:solidFill>
                <a:schemeClr val="dk1"/>
              </a:solidFill>
              <a:latin typeface="Raleway"/>
              <a:ea typeface="Raleway"/>
              <a:cs typeface="Raleway"/>
              <a:sym typeface="Raleway"/>
            </a:endParaRPr>
          </a:p>
          <a:p>
            <a:pPr marL="457200" lvl="0" indent="0" algn="l" rtl="0">
              <a:lnSpc>
                <a:spcPct val="115000"/>
              </a:lnSpc>
              <a:spcBef>
                <a:spcPts val="0"/>
              </a:spcBef>
              <a:spcAft>
                <a:spcPts val="0"/>
              </a:spcAft>
              <a:buNone/>
            </a:pPr>
            <a:endParaRPr b="1">
              <a:solidFill>
                <a:schemeClr val="dk1"/>
              </a:solidFill>
              <a:latin typeface="Raleway"/>
              <a:ea typeface="Raleway"/>
              <a:cs typeface="Raleway"/>
              <a:sym typeface="Raleway"/>
            </a:endParaRPr>
          </a:p>
          <a:p>
            <a:pPr marL="457200" lvl="0" indent="-317500" algn="l" rtl="0">
              <a:lnSpc>
                <a:spcPct val="115000"/>
              </a:lnSpc>
              <a:spcBef>
                <a:spcPts val="0"/>
              </a:spcBef>
              <a:spcAft>
                <a:spcPts val="0"/>
              </a:spcAft>
              <a:buClr>
                <a:schemeClr val="dk1"/>
              </a:buClr>
              <a:buSzPts val="1400"/>
              <a:buFont typeface="Raleway"/>
              <a:buChar char="❏"/>
            </a:pPr>
            <a:r>
              <a:rPr lang="en" b="1">
                <a:solidFill>
                  <a:schemeClr val="dk1"/>
                </a:solidFill>
                <a:latin typeface="Raleway"/>
                <a:ea typeface="Raleway"/>
                <a:cs typeface="Raleway"/>
                <a:sym typeface="Raleway"/>
              </a:rPr>
              <a:t>Follow safety guidelines</a:t>
            </a:r>
            <a:endParaRPr b="1">
              <a:solidFill>
                <a:schemeClr val="dk1"/>
              </a:solidFill>
              <a:latin typeface="Raleway"/>
              <a:ea typeface="Raleway"/>
              <a:cs typeface="Raleway"/>
              <a:sym typeface="Raleway"/>
            </a:endParaRPr>
          </a:p>
          <a:p>
            <a:pPr marL="457200" lvl="0" indent="0" algn="l" rtl="0">
              <a:lnSpc>
                <a:spcPct val="115000"/>
              </a:lnSpc>
              <a:spcBef>
                <a:spcPts val="0"/>
              </a:spcBef>
              <a:spcAft>
                <a:spcPts val="0"/>
              </a:spcAft>
              <a:buNone/>
            </a:pPr>
            <a:endParaRPr b="1">
              <a:solidFill>
                <a:schemeClr val="dk1"/>
              </a:solidFill>
              <a:latin typeface="Raleway"/>
              <a:ea typeface="Raleway"/>
              <a:cs typeface="Raleway"/>
              <a:sym typeface="Raleway"/>
            </a:endParaRPr>
          </a:p>
          <a:p>
            <a:pPr marL="457200" lvl="0" indent="-317500" algn="l" rtl="0">
              <a:lnSpc>
                <a:spcPct val="115000"/>
              </a:lnSpc>
              <a:spcBef>
                <a:spcPts val="0"/>
              </a:spcBef>
              <a:spcAft>
                <a:spcPts val="0"/>
              </a:spcAft>
              <a:buClr>
                <a:schemeClr val="dk1"/>
              </a:buClr>
              <a:buSzPts val="1400"/>
              <a:buFont typeface="Raleway"/>
              <a:buChar char="❏"/>
            </a:pPr>
            <a:r>
              <a:rPr lang="en" b="1">
                <a:solidFill>
                  <a:schemeClr val="dk1"/>
                </a:solidFill>
                <a:latin typeface="Raleway"/>
                <a:ea typeface="Raleway"/>
                <a:cs typeface="Raleway"/>
                <a:sym typeface="Raleway"/>
              </a:rPr>
              <a:t>Respect all property and PARTS (Destroyed parts will be replaced by individuals. For example: Aluminum C channel = $39.99/6)</a:t>
            </a:r>
            <a:endParaRPr b="1">
              <a:solidFill>
                <a:schemeClr val="dk1"/>
              </a:solidFill>
              <a:latin typeface="Raleway"/>
              <a:ea typeface="Raleway"/>
              <a:cs typeface="Raleway"/>
              <a:sym typeface="Raleway"/>
            </a:endParaRPr>
          </a:p>
          <a:p>
            <a:pPr marL="457200" lvl="0" indent="0" algn="l" rtl="0">
              <a:lnSpc>
                <a:spcPct val="115000"/>
              </a:lnSpc>
              <a:spcBef>
                <a:spcPts val="0"/>
              </a:spcBef>
              <a:spcAft>
                <a:spcPts val="0"/>
              </a:spcAft>
              <a:buNone/>
            </a:pPr>
            <a:endParaRPr b="1">
              <a:solidFill>
                <a:schemeClr val="dk1"/>
              </a:solidFill>
              <a:latin typeface="Raleway"/>
              <a:ea typeface="Raleway"/>
              <a:cs typeface="Raleway"/>
              <a:sym typeface="Raleway"/>
            </a:endParaRPr>
          </a:p>
          <a:p>
            <a:pPr marL="457200" lvl="0" indent="-317500" algn="l" rtl="0">
              <a:lnSpc>
                <a:spcPct val="115000"/>
              </a:lnSpc>
              <a:spcBef>
                <a:spcPts val="0"/>
              </a:spcBef>
              <a:spcAft>
                <a:spcPts val="0"/>
              </a:spcAft>
              <a:buClr>
                <a:schemeClr val="dk1"/>
              </a:buClr>
              <a:buSzPts val="1400"/>
              <a:buFont typeface="Raleway"/>
              <a:buChar char="❏"/>
            </a:pPr>
            <a:r>
              <a:rPr lang="en" b="1">
                <a:solidFill>
                  <a:schemeClr val="dk1"/>
                </a:solidFill>
                <a:latin typeface="Raleway"/>
                <a:ea typeface="Raleway"/>
                <a:cs typeface="Raleway"/>
                <a:sym typeface="Raleway"/>
              </a:rPr>
              <a:t>Clean my area at the end of practice (tools &amp; parts put away, trash &amp; recycling put where they belong, floor free from parts and trash, etc.)</a:t>
            </a:r>
            <a:endParaRPr b="1">
              <a:solidFill>
                <a:schemeClr val="dk1"/>
              </a:solidFill>
              <a:latin typeface="Raleway"/>
              <a:ea typeface="Raleway"/>
              <a:cs typeface="Raleway"/>
              <a:sym typeface="Raleway"/>
            </a:endParaRPr>
          </a:p>
          <a:p>
            <a:pPr marL="0" lvl="0" indent="0" algn="l" rtl="0">
              <a:lnSpc>
                <a:spcPct val="115000"/>
              </a:lnSpc>
              <a:spcBef>
                <a:spcPts val="0"/>
              </a:spcBef>
              <a:spcAft>
                <a:spcPts val="0"/>
              </a:spcAft>
              <a:buNone/>
            </a:pPr>
            <a:endParaRPr b="1">
              <a:solidFill>
                <a:schemeClr val="dk1"/>
              </a:solidFill>
              <a:latin typeface="Raleway"/>
              <a:ea typeface="Raleway"/>
              <a:cs typeface="Raleway"/>
              <a:sym typeface="Raleway"/>
            </a:endParaRPr>
          </a:p>
          <a:p>
            <a:pPr marL="457200" lvl="0" indent="-317500" algn="l" rtl="0">
              <a:lnSpc>
                <a:spcPct val="115000"/>
              </a:lnSpc>
              <a:spcBef>
                <a:spcPts val="0"/>
              </a:spcBef>
              <a:spcAft>
                <a:spcPts val="0"/>
              </a:spcAft>
              <a:buClr>
                <a:schemeClr val="lt2"/>
              </a:buClr>
              <a:buSzPts val="1400"/>
              <a:buFont typeface="Raleway"/>
              <a:buChar char="●"/>
            </a:pPr>
            <a:r>
              <a:rPr lang="en" b="1" u="sng">
                <a:solidFill>
                  <a:schemeClr val="lt2"/>
                </a:solidFill>
                <a:latin typeface="Raleway"/>
                <a:ea typeface="Raleway"/>
                <a:cs typeface="Raleway"/>
                <a:sym typeface="Raleway"/>
              </a:rPr>
              <a:t>At the end of the year</a:t>
            </a:r>
            <a:r>
              <a:rPr lang="en" b="1">
                <a:solidFill>
                  <a:schemeClr val="lt2"/>
                </a:solidFill>
                <a:latin typeface="Raleway"/>
                <a:ea typeface="Raleway"/>
                <a:cs typeface="Raleway"/>
                <a:sym typeface="Raleway"/>
              </a:rPr>
              <a:t> your team is responsible for COMPLETELY taking apart your robot and putting all supplies away</a:t>
            </a:r>
            <a:endParaRPr b="1">
              <a:solidFill>
                <a:schemeClr val="lt2"/>
              </a:solidFill>
              <a:latin typeface="Raleway"/>
              <a:ea typeface="Raleway"/>
              <a:cs typeface="Raleway"/>
              <a:sym typeface="Raleway"/>
            </a:endParaRPr>
          </a:p>
        </p:txBody>
      </p:sp>
      <p:sp>
        <p:nvSpPr>
          <p:cNvPr id="123" name="Google Shape;123;p17"/>
          <p:cNvSpPr txBox="1"/>
          <p:nvPr/>
        </p:nvSpPr>
        <p:spPr>
          <a:xfrm>
            <a:off x="217450" y="434900"/>
            <a:ext cx="7415400" cy="65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990"/>
              <a:buFont typeface="Arial"/>
              <a:buNone/>
            </a:pPr>
            <a:r>
              <a:rPr lang="en" sz="3033" b="1">
                <a:solidFill>
                  <a:schemeClr val="dk2"/>
                </a:solidFill>
                <a:latin typeface="Raleway"/>
                <a:ea typeface="Raleway"/>
                <a:cs typeface="Raleway"/>
                <a:sym typeface="Raleway"/>
              </a:rPr>
              <a:t>Expectations at Practice Continued:</a:t>
            </a:r>
            <a:endParaRPr>
              <a:latin typeface="Lato"/>
              <a:ea typeface="Lato"/>
              <a:cs typeface="Lato"/>
              <a:sym typeface="Lato"/>
            </a:endParaRPr>
          </a:p>
        </p:txBody>
      </p:sp>
      <p:cxnSp>
        <p:nvCxnSpPr>
          <p:cNvPr id="124" name="Google Shape;124;p17"/>
          <p:cNvCxnSpPr/>
          <p:nvPr/>
        </p:nvCxnSpPr>
        <p:spPr>
          <a:xfrm>
            <a:off x="8491075" y="251400"/>
            <a:ext cx="7200" cy="46407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423600" y="506575"/>
            <a:ext cx="8296800" cy="1542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What game do we play this year?</a:t>
            </a:r>
            <a:endParaRPr/>
          </a:p>
        </p:txBody>
      </p:sp>
      <p:sp>
        <p:nvSpPr>
          <p:cNvPr id="131" name="Google Shape;131;p18"/>
          <p:cNvSpPr txBox="1"/>
          <p:nvPr/>
        </p:nvSpPr>
        <p:spPr>
          <a:xfrm>
            <a:off x="2287741" y="2048575"/>
            <a:ext cx="4568517" cy="107718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dirty="0">
                <a:solidFill>
                  <a:schemeClr val="lt1"/>
                </a:solidFill>
                <a:latin typeface="Lato"/>
                <a:ea typeface="Lato"/>
                <a:cs typeface="Lato"/>
                <a:sym typeface="Lato"/>
              </a:rPr>
              <a:t>VRC </a:t>
            </a:r>
            <a:r>
              <a:rPr lang="en-US" sz="3000" dirty="0">
                <a:solidFill>
                  <a:schemeClr val="lt1"/>
                </a:solidFill>
                <a:latin typeface="Lato"/>
                <a:ea typeface="Lato"/>
                <a:cs typeface="Lato"/>
                <a:sym typeface="Lato"/>
              </a:rPr>
              <a:t>PUSH BACK</a:t>
            </a:r>
            <a:endParaRPr sz="3000" dirty="0">
              <a:solidFill>
                <a:schemeClr val="lt1"/>
              </a:solidFill>
              <a:latin typeface="Lato"/>
              <a:ea typeface="Lato"/>
              <a:cs typeface="Lato"/>
              <a:sym typeface="Lato"/>
            </a:endParaRPr>
          </a:p>
          <a:p>
            <a:pPr marL="0" lvl="0" indent="0" algn="ctr" rtl="0">
              <a:spcBef>
                <a:spcPts val="0"/>
              </a:spcBef>
              <a:spcAft>
                <a:spcPts val="0"/>
              </a:spcAft>
              <a:buNone/>
            </a:pPr>
            <a:r>
              <a:rPr lang="en-US" u="sng" dirty="0">
                <a:solidFill>
                  <a:schemeClr val="hlink"/>
                </a:solidFill>
                <a:latin typeface="Lato"/>
                <a:ea typeface="Lato"/>
                <a:cs typeface="Lato"/>
                <a:sym typeface="Lato"/>
              </a:rPr>
              <a:t>https://</a:t>
            </a:r>
            <a:r>
              <a:rPr lang="en-US" u="sng" dirty="0" err="1">
                <a:solidFill>
                  <a:schemeClr val="hlink"/>
                </a:solidFill>
                <a:latin typeface="Lato"/>
                <a:ea typeface="Lato"/>
                <a:cs typeface="Lato"/>
                <a:sym typeface="Lato"/>
              </a:rPr>
              <a:t>youtu.be</a:t>
            </a:r>
            <a:r>
              <a:rPr lang="en-US" u="sng" dirty="0">
                <a:solidFill>
                  <a:schemeClr val="hlink"/>
                </a:solidFill>
                <a:latin typeface="Lato"/>
                <a:ea typeface="Lato"/>
                <a:cs typeface="Lato"/>
                <a:sym typeface="Lato"/>
              </a:rPr>
              <a:t>/ocmONiVun9M?si=34r9FqW3Wv7FxmBw</a:t>
            </a:r>
            <a:endParaRPr dirty="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2400250" y="575950"/>
            <a:ext cx="6321600" cy="635400"/>
          </a:xfrm>
          <a:prstGeom prst="rect">
            <a:avLst/>
          </a:prstGeom>
          <a:solidFill>
            <a:schemeClr val="dk1"/>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TOURNAMENT SCHEDULE HS</a:t>
            </a:r>
            <a:endParaRPr dirty="0"/>
          </a:p>
          <a:p>
            <a:pPr marL="0" lvl="0" indent="0" algn="l" rtl="0">
              <a:spcBef>
                <a:spcPts val="0"/>
              </a:spcBef>
              <a:spcAft>
                <a:spcPts val="0"/>
              </a:spcAft>
              <a:buNone/>
            </a:pPr>
            <a:endParaRPr dirty="0"/>
          </a:p>
        </p:txBody>
      </p:sp>
      <p:sp>
        <p:nvSpPr>
          <p:cNvPr id="137" name="Google Shape;137;p19"/>
          <p:cNvSpPr txBox="1">
            <a:spLocks noGrp="1"/>
          </p:cNvSpPr>
          <p:nvPr>
            <p:ph type="body" idx="1"/>
          </p:nvPr>
        </p:nvSpPr>
        <p:spPr>
          <a:xfrm>
            <a:off x="2400250" y="1219125"/>
            <a:ext cx="2700000" cy="35148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b="1" dirty="0">
                <a:highlight>
                  <a:schemeClr val="dk1"/>
                </a:highlight>
              </a:rPr>
              <a:t>HS League Dates:</a:t>
            </a:r>
            <a:r>
              <a:rPr lang="en" dirty="0">
                <a:highlight>
                  <a:schemeClr val="dk1"/>
                </a:highlight>
              </a:rPr>
              <a:t> Oct. 28, Nov 11 &amp; 25, Dec 2</a:t>
            </a:r>
            <a:r>
              <a:rPr lang="en" baseline="30000" dirty="0">
                <a:highlight>
                  <a:schemeClr val="dk1"/>
                </a:highlight>
              </a:rPr>
              <a:t>nd</a:t>
            </a:r>
            <a:r>
              <a:rPr lang="en" dirty="0">
                <a:highlight>
                  <a:schemeClr val="dk1"/>
                </a:highlight>
              </a:rPr>
              <a:t> &amp; 16</a:t>
            </a:r>
            <a:r>
              <a:rPr lang="en" baseline="30000" dirty="0">
                <a:highlight>
                  <a:schemeClr val="dk1"/>
                </a:highlight>
              </a:rPr>
              <a:t>th</a:t>
            </a:r>
            <a:r>
              <a:rPr lang="en" dirty="0">
                <a:highlight>
                  <a:schemeClr val="dk1"/>
                </a:highlight>
              </a:rPr>
              <a:t> - Apollo</a:t>
            </a:r>
            <a:endParaRPr dirty="0">
              <a:highlight>
                <a:schemeClr val="dk1"/>
              </a:highlight>
            </a:endParaRPr>
          </a:p>
          <a:p>
            <a:pPr marL="0" lvl="0" indent="0" algn="l" rtl="0">
              <a:spcBef>
                <a:spcPts val="1200"/>
              </a:spcBef>
              <a:spcAft>
                <a:spcPts val="0"/>
              </a:spcAft>
              <a:buNone/>
            </a:pPr>
            <a:r>
              <a:rPr lang="en" dirty="0"/>
              <a:t>Nov 15th -Southland</a:t>
            </a:r>
            <a:endParaRPr dirty="0"/>
          </a:p>
          <a:p>
            <a:pPr marL="0" lvl="0" indent="0" algn="l" rtl="0">
              <a:spcBef>
                <a:spcPts val="1200"/>
              </a:spcBef>
              <a:spcAft>
                <a:spcPts val="0"/>
              </a:spcAft>
              <a:buNone/>
            </a:pPr>
            <a:r>
              <a:rPr lang="en" dirty="0"/>
              <a:t>Dec 6th - Apollo</a:t>
            </a:r>
            <a:endParaRPr dirty="0"/>
          </a:p>
          <a:p>
            <a:pPr marL="0" lvl="0" indent="0" algn="l" rtl="0">
              <a:spcBef>
                <a:spcPts val="1200"/>
              </a:spcBef>
              <a:spcAft>
                <a:spcPts val="0"/>
              </a:spcAft>
              <a:buNone/>
            </a:pPr>
            <a:r>
              <a:rPr lang="en" dirty="0"/>
              <a:t>Dec 13th – PACT/Bemidji</a:t>
            </a:r>
          </a:p>
          <a:p>
            <a:pPr marL="0" indent="0">
              <a:spcBef>
                <a:spcPts val="1200"/>
              </a:spcBef>
              <a:buNone/>
            </a:pPr>
            <a:r>
              <a:rPr lang="en-US" dirty="0"/>
              <a:t>Dec 19th - MSU</a:t>
            </a:r>
            <a:endParaRPr dirty="0"/>
          </a:p>
          <a:p>
            <a:pPr marL="0" lvl="0" indent="0" algn="l" rtl="0">
              <a:spcBef>
                <a:spcPts val="1200"/>
              </a:spcBef>
              <a:spcAft>
                <a:spcPts val="0"/>
              </a:spcAft>
              <a:buNone/>
            </a:pPr>
            <a:r>
              <a:rPr lang="en" dirty="0"/>
              <a:t>Jan 3rd - Tech </a:t>
            </a:r>
          </a:p>
          <a:p>
            <a:pPr marL="0" lvl="0" indent="0" algn="l" rtl="0">
              <a:spcBef>
                <a:spcPts val="1200"/>
              </a:spcBef>
              <a:spcAft>
                <a:spcPts val="0"/>
              </a:spcAft>
              <a:buNone/>
            </a:pPr>
            <a:r>
              <a:rPr lang="en" dirty="0">
                <a:solidFill>
                  <a:schemeClr val="dk1"/>
                </a:solidFill>
              </a:rPr>
              <a:t>Jan 10th - Princeton </a:t>
            </a:r>
            <a:r>
              <a:rPr lang="en" b="1" dirty="0">
                <a:solidFill>
                  <a:schemeClr val="dk1"/>
                </a:solidFill>
              </a:rPr>
              <a:t>IQ</a:t>
            </a:r>
          </a:p>
          <a:p>
            <a:pPr marL="0" indent="0">
              <a:spcBef>
                <a:spcPts val="1200"/>
              </a:spcBef>
              <a:buNone/>
            </a:pPr>
            <a:r>
              <a:rPr lang="en-US" sz="1800" dirty="0">
                <a:solidFill>
                  <a:schemeClr val="dk2"/>
                </a:solidFill>
                <a:latin typeface="Lato"/>
                <a:ea typeface="Lato"/>
                <a:cs typeface="Lato"/>
                <a:sym typeface="Lato"/>
              </a:rPr>
              <a:t>Jan 22nd -23rd - Green Bay, WI</a:t>
            </a:r>
            <a:endParaRPr lang="en" b="1" dirty="0">
              <a:solidFill>
                <a:schemeClr val="dk1"/>
              </a:solidFill>
            </a:endParaRPr>
          </a:p>
        </p:txBody>
      </p:sp>
      <p:sp>
        <p:nvSpPr>
          <p:cNvPr id="138" name="Google Shape;138;p19"/>
          <p:cNvSpPr txBox="1"/>
          <p:nvPr/>
        </p:nvSpPr>
        <p:spPr>
          <a:xfrm>
            <a:off x="136500" y="513000"/>
            <a:ext cx="1450800" cy="411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Robotics teams will ride the bus to and from the tournament. Students are NOT allowed to drive themselves to tournaments. </a:t>
            </a:r>
            <a:r>
              <a:rPr lang="en" b="1">
                <a:solidFill>
                  <a:schemeClr val="dk2"/>
                </a:solidFill>
                <a:latin typeface="Raleway"/>
                <a:ea typeface="Raleway"/>
                <a:cs typeface="Raleway"/>
                <a:sym typeface="Raleway"/>
              </a:rPr>
              <a:t>Students are expected to remain at the tournament for the entire time.</a:t>
            </a:r>
            <a:r>
              <a:rPr lang="en">
                <a:solidFill>
                  <a:schemeClr val="dk2"/>
                </a:solidFill>
                <a:latin typeface="Raleway"/>
                <a:ea typeface="Raleway"/>
                <a:cs typeface="Raleway"/>
                <a:sym typeface="Raleway"/>
              </a:rPr>
              <a:t> </a:t>
            </a:r>
            <a:endParaRPr>
              <a:latin typeface="Raleway"/>
              <a:ea typeface="Raleway"/>
              <a:cs typeface="Raleway"/>
              <a:sym typeface="Raleway"/>
            </a:endParaRPr>
          </a:p>
        </p:txBody>
      </p:sp>
      <p:sp>
        <p:nvSpPr>
          <p:cNvPr id="139" name="Google Shape;139;p19"/>
          <p:cNvSpPr txBox="1"/>
          <p:nvPr/>
        </p:nvSpPr>
        <p:spPr>
          <a:xfrm>
            <a:off x="5351825" y="1219125"/>
            <a:ext cx="3792300" cy="3508623"/>
          </a:xfrm>
          <a:prstGeom prst="rect">
            <a:avLst/>
          </a:prstGeom>
          <a:noFill/>
          <a:ln>
            <a:noFill/>
          </a:ln>
        </p:spPr>
        <p:txBody>
          <a:bodyPr spcFirstLastPara="1" wrap="square" lIns="91425" tIns="91425" rIns="91425" bIns="91425" anchor="t" anchorCtr="0">
            <a:spAutoFit/>
          </a:bodyPr>
          <a:lstStyle/>
          <a:p>
            <a:pPr>
              <a:lnSpc>
                <a:spcPct val="150000"/>
              </a:lnSpc>
            </a:pPr>
            <a:r>
              <a:rPr lang="en" sz="1600" dirty="0">
                <a:solidFill>
                  <a:schemeClr val="bg2"/>
                </a:solidFill>
                <a:latin typeface="Lato" panose="020F0502020204030203" pitchFamily="34" charset="0"/>
                <a:ea typeface="Lato" panose="020F0502020204030203" pitchFamily="34" charset="0"/>
                <a:cs typeface="Lato" panose="020F0502020204030203" pitchFamily="34" charset="0"/>
              </a:rPr>
              <a:t>Jan 31</a:t>
            </a:r>
            <a:r>
              <a:rPr lang="en" sz="1600" baseline="30000" dirty="0">
                <a:solidFill>
                  <a:schemeClr val="bg2"/>
                </a:solidFill>
                <a:latin typeface="Lato" panose="020F0502020204030203" pitchFamily="34" charset="0"/>
                <a:ea typeface="Lato" panose="020F0502020204030203" pitchFamily="34" charset="0"/>
                <a:cs typeface="Lato" panose="020F0502020204030203" pitchFamily="34" charset="0"/>
              </a:rPr>
              <a:t>st</a:t>
            </a:r>
            <a:r>
              <a:rPr lang="en" sz="1600" dirty="0">
                <a:solidFill>
                  <a:schemeClr val="bg2"/>
                </a:solidFill>
                <a:latin typeface="Lato" panose="020F0502020204030203" pitchFamily="34" charset="0"/>
                <a:ea typeface="Lato" panose="020F0502020204030203" pitchFamily="34" charset="0"/>
                <a:cs typeface="Lato" panose="020F0502020204030203" pitchFamily="34" charset="0"/>
              </a:rPr>
              <a:t> - Kimball</a:t>
            </a:r>
            <a:endParaRPr lang="en-US" sz="1600" dirty="0">
              <a:solidFill>
                <a:schemeClr val="bg2"/>
              </a:solidFill>
              <a:latin typeface="Lato" panose="020F0502020204030203" pitchFamily="34" charset="0"/>
              <a:ea typeface="Lato" panose="020F0502020204030203" pitchFamily="34" charset="0"/>
              <a:cs typeface="Lato" panose="020F0502020204030203" pitchFamily="34" charset="0"/>
              <a:sym typeface="Lato"/>
            </a:endParaRPr>
          </a:p>
          <a:p>
            <a:pPr marL="0" lvl="0" indent="0" algn="l" rtl="0">
              <a:lnSpc>
                <a:spcPct val="150000"/>
              </a:lnSpc>
              <a:spcBef>
                <a:spcPts val="0"/>
              </a:spcBef>
              <a:spcAft>
                <a:spcPts val="0"/>
              </a:spcAft>
              <a:buNone/>
            </a:pPr>
            <a:r>
              <a:rPr lang="en-US" sz="1600" b="1" dirty="0">
                <a:solidFill>
                  <a:schemeClr val="dk1"/>
                </a:solidFill>
                <a:latin typeface="Lato"/>
                <a:ea typeface="Lato"/>
                <a:cs typeface="Lato"/>
                <a:sym typeface="Lato"/>
              </a:rPr>
              <a:t>Feb 7th - Princeton MS &amp; HS</a:t>
            </a:r>
          </a:p>
          <a:p>
            <a:pPr marL="0" lvl="0" indent="0" algn="l" rtl="0">
              <a:lnSpc>
                <a:spcPct val="150000"/>
              </a:lnSpc>
              <a:spcBef>
                <a:spcPts val="0"/>
              </a:spcBef>
              <a:spcAft>
                <a:spcPts val="0"/>
              </a:spcAft>
              <a:buNone/>
            </a:pPr>
            <a:r>
              <a:rPr lang="en" sz="1600" dirty="0">
                <a:solidFill>
                  <a:schemeClr val="dk2"/>
                </a:solidFill>
                <a:latin typeface="Lato"/>
                <a:ea typeface="Lato"/>
                <a:cs typeface="Lato"/>
                <a:sym typeface="Lato"/>
              </a:rPr>
              <a:t>Feb 14th – Albert Lea</a:t>
            </a:r>
            <a:endParaRPr sz="1600" dirty="0">
              <a:solidFill>
                <a:schemeClr val="dk2"/>
              </a:solidFill>
              <a:latin typeface="Lato"/>
              <a:ea typeface="Lato"/>
              <a:cs typeface="Lato"/>
              <a:sym typeface="Lato"/>
            </a:endParaRPr>
          </a:p>
          <a:p>
            <a:pPr marL="0" lvl="0" indent="0" algn="l" rtl="0">
              <a:lnSpc>
                <a:spcPct val="150000"/>
              </a:lnSpc>
              <a:spcBef>
                <a:spcPts val="0"/>
              </a:spcBef>
              <a:spcAft>
                <a:spcPts val="0"/>
              </a:spcAft>
              <a:buNone/>
            </a:pPr>
            <a:r>
              <a:rPr lang="en" sz="1600" dirty="0">
                <a:solidFill>
                  <a:schemeClr val="dk2"/>
                </a:solidFill>
                <a:latin typeface="Lato"/>
                <a:ea typeface="Lato"/>
                <a:cs typeface="Lato"/>
                <a:sym typeface="Lato"/>
              </a:rPr>
              <a:t>March 5</a:t>
            </a:r>
            <a:r>
              <a:rPr lang="en" sz="1600" baseline="30000" dirty="0">
                <a:solidFill>
                  <a:schemeClr val="dk2"/>
                </a:solidFill>
                <a:latin typeface="Lato"/>
                <a:ea typeface="Lato"/>
                <a:cs typeface="Lato"/>
                <a:sym typeface="Lato"/>
              </a:rPr>
              <a:t>th</a:t>
            </a:r>
            <a:r>
              <a:rPr lang="en" sz="1600" dirty="0">
                <a:solidFill>
                  <a:schemeClr val="dk2"/>
                </a:solidFill>
                <a:latin typeface="Lato"/>
                <a:ea typeface="Lato"/>
                <a:cs typeface="Lato"/>
                <a:sym typeface="Lato"/>
              </a:rPr>
              <a:t>-6th </a:t>
            </a:r>
            <a:r>
              <a:rPr lang="en" sz="1600" b="1" dirty="0">
                <a:solidFill>
                  <a:schemeClr val="dk2"/>
                </a:solidFill>
                <a:latin typeface="Lato"/>
                <a:ea typeface="Lato"/>
                <a:cs typeface="Lato"/>
                <a:sym typeface="Lato"/>
              </a:rPr>
              <a:t>VRC</a:t>
            </a:r>
            <a:r>
              <a:rPr lang="en" sz="1600" dirty="0">
                <a:solidFill>
                  <a:schemeClr val="dk2"/>
                </a:solidFill>
                <a:latin typeface="Lato"/>
                <a:ea typeface="Lato"/>
                <a:cs typeface="Lato"/>
                <a:sym typeface="Lato"/>
              </a:rPr>
              <a:t> </a:t>
            </a:r>
            <a:r>
              <a:rPr lang="en" sz="1600" b="1" dirty="0">
                <a:solidFill>
                  <a:schemeClr val="dk2"/>
                </a:solidFill>
                <a:latin typeface="Lato"/>
                <a:ea typeface="Lato"/>
                <a:cs typeface="Lato"/>
                <a:sym typeface="Lato"/>
              </a:rPr>
              <a:t>STATE</a:t>
            </a:r>
            <a:r>
              <a:rPr lang="en" sz="1600" dirty="0">
                <a:solidFill>
                  <a:schemeClr val="dk2"/>
                </a:solidFill>
                <a:latin typeface="Lato"/>
                <a:ea typeface="Lato"/>
                <a:cs typeface="Lato"/>
                <a:sym typeface="Lato"/>
              </a:rPr>
              <a:t> - St. Cloud</a:t>
            </a:r>
            <a:endParaRPr sz="1600" dirty="0">
              <a:solidFill>
                <a:schemeClr val="dk2"/>
              </a:solidFill>
              <a:latin typeface="Lato"/>
              <a:ea typeface="Lato"/>
              <a:cs typeface="Lato"/>
              <a:sym typeface="Lato"/>
            </a:endParaRPr>
          </a:p>
          <a:p>
            <a:pPr marL="0" lvl="0" indent="0" algn="l" rtl="0">
              <a:lnSpc>
                <a:spcPct val="150000"/>
              </a:lnSpc>
              <a:spcBef>
                <a:spcPts val="0"/>
              </a:spcBef>
              <a:spcAft>
                <a:spcPts val="0"/>
              </a:spcAft>
              <a:buNone/>
            </a:pPr>
            <a:r>
              <a:rPr lang="en" sz="1600" dirty="0">
                <a:latin typeface="Lato"/>
                <a:ea typeface="Lato"/>
                <a:cs typeface="Lato"/>
                <a:sym typeface="Lato"/>
              </a:rPr>
              <a:t>Mar 16th – 18th -</a:t>
            </a:r>
            <a:r>
              <a:rPr lang="en" sz="1600" b="1" dirty="0">
                <a:latin typeface="Lato"/>
                <a:ea typeface="Lato"/>
                <a:cs typeface="Lato"/>
                <a:sym typeface="Lato"/>
              </a:rPr>
              <a:t> Create US Open</a:t>
            </a:r>
            <a:r>
              <a:rPr lang="en" sz="1600" dirty="0">
                <a:latin typeface="Lato"/>
                <a:ea typeface="Lato"/>
                <a:cs typeface="Lato"/>
                <a:sym typeface="Lato"/>
              </a:rPr>
              <a:t> - Council Bluffs, IA</a:t>
            </a:r>
            <a:endParaRPr sz="1600" dirty="0">
              <a:latin typeface="Lato"/>
              <a:ea typeface="Lato"/>
              <a:cs typeface="Lato"/>
              <a:sym typeface="Lato"/>
            </a:endParaRPr>
          </a:p>
          <a:p>
            <a:pPr marL="0" lvl="0" indent="0" algn="l" rtl="0">
              <a:lnSpc>
                <a:spcPct val="150000"/>
              </a:lnSpc>
              <a:spcBef>
                <a:spcPts val="0"/>
              </a:spcBef>
              <a:spcAft>
                <a:spcPts val="0"/>
              </a:spcAft>
              <a:buNone/>
            </a:pPr>
            <a:r>
              <a:rPr lang="en" sz="1600" dirty="0">
                <a:latin typeface="Lato"/>
                <a:ea typeface="Lato"/>
                <a:cs typeface="Lato"/>
                <a:sym typeface="Lato"/>
              </a:rPr>
              <a:t>Apr 21</a:t>
            </a:r>
            <a:r>
              <a:rPr lang="en" sz="1600" baseline="30000" dirty="0">
                <a:latin typeface="Lato"/>
                <a:ea typeface="Lato"/>
                <a:cs typeface="Lato"/>
                <a:sym typeface="Lato"/>
              </a:rPr>
              <a:t>st</a:t>
            </a:r>
            <a:r>
              <a:rPr lang="en" sz="1600" dirty="0">
                <a:latin typeface="Lato"/>
                <a:ea typeface="Lato"/>
                <a:cs typeface="Lato"/>
                <a:sym typeface="Lato"/>
              </a:rPr>
              <a:t> – April 24</a:t>
            </a:r>
            <a:r>
              <a:rPr lang="en" sz="1600" baseline="30000" dirty="0">
                <a:latin typeface="Lato"/>
                <a:ea typeface="Lato"/>
                <a:cs typeface="Lato"/>
                <a:sym typeface="Lato"/>
              </a:rPr>
              <a:t>th</a:t>
            </a:r>
            <a:r>
              <a:rPr lang="en" sz="1600" dirty="0">
                <a:latin typeface="Lato"/>
                <a:ea typeface="Lato"/>
                <a:cs typeface="Lato"/>
                <a:sym typeface="Lato"/>
              </a:rPr>
              <a:t> - </a:t>
            </a:r>
            <a:r>
              <a:rPr lang="en" sz="1600" b="1" dirty="0">
                <a:latin typeface="Lato"/>
                <a:ea typeface="Lato"/>
                <a:cs typeface="Lato"/>
                <a:sym typeface="Lato"/>
              </a:rPr>
              <a:t>Worlds</a:t>
            </a:r>
            <a:r>
              <a:rPr lang="en" sz="1600" dirty="0">
                <a:latin typeface="Lato"/>
                <a:ea typeface="Lato"/>
                <a:cs typeface="Lato"/>
                <a:sym typeface="Lato"/>
              </a:rPr>
              <a:t> – </a:t>
            </a:r>
            <a:r>
              <a:rPr lang="en-US" sz="1600" dirty="0">
                <a:latin typeface="Lato"/>
                <a:ea typeface="Lato"/>
                <a:cs typeface="Lato"/>
                <a:sym typeface="Lato"/>
              </a:rPr>
              <a:t>St. Louis, MO</a:t>
            </a:r>
            <a:endParaRPr sz="1600" dirty="0">
              <a:latin typeface="Lato"/>
              <a:ea typeface="Lato"/>
              <a:cs typeface="Lato"/>
              <a:sym typeface="Lato"/>
            </a:endParaRPr>
          </a:p>
          <a:p>
            <a:pPr marL="0" lvl="0" indent="0" algn="l" rtl="0">
              <a:lnSpc>
                <a:spcPct val="150000"/>
              </a:lnSpc>
              <a:spcBef>
                <a:spcPts val="0"/>
              </a:spcBef>
              <a:spcAft>
                <a:spcPts val="0"/>
              </a:spcAft>
              <a:buNone/>
            </a:pPr>
            <a:endParaRPr sz="1600" b="1" dirty="0">
              <a:solidFill>
                <a:schemeClr val="dk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p:nvPr/>
        </p:nvSpPr>
        <p:spPr>
          <a:xfrm>
            <a:off x="661850" y="278675"/>
            <a:ext cx="8081700" cy="4562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2"/>
              </a:buClr>
              <a:buSzPts val="1100"/>
              <a:buFont typeface="Arial"/>
              <a:buNone/>
            </a:pPr>
            <a:r>
              <a:rPr lang="en" sz="3600" b="1">
                <a:solidFill>
                  <a:schemeClr val="dk1"/>
                </a:solidFill>
                <a:latin typeface="Roboto Slab"/>
                <a:ea typeface="Roboto Slab"/>
                <a:cs typeface="Roboto Slab"/>
                <a:sym typeface="Roboto Slab"/>
              </a:rPr>
              <a:t>*Parents are encouraged to volunteer to help out at practices.  You do not need any experience with robotics, just a willingness to guide teams in the right direction. You must have a background check completed before you can help out.</a:t>
            </a:r>
            <a:endParaRPr sz="3600">
              <a:solidFill>
                <a:schemeClr val="dk1"/>
              </a:solidFill>
              <a:latin typeface="Roboto Slab"/>
              <a:ea typeface="Roboto Slab"/>
              <a:cs typeface="Roboto Slab"/>
              <a:sym typeface="Roboto Slab"/>
            </a:endParaRPr>
          </a:p>
        </p:txBody>
      </p:sp>
      <p:sp>
        <p:nvSpPr>
          <p:cNvPr id="145" name="Google Shape;145;p20"/>
          <p:cNvSpPr/>
          <p:nvPr/>
        </p:nvSpPr>
        <p:spPr>
          <a:xfrm>
            <a:off x="661850" y="278675"/>
            <a:ext cx="8081700" cy="4562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54000" y="405350"/>
            <a:ext cx="2216100" cy="877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650"/>
              <a:t>Tournament Expectations</a:t>
            </a:r>
            <a:endParaRPr sz="2650"/>
          </a:p>
          <a:p>
            <a:pPr marL="0" lvl="0" indent="0" algn="l" rtl="0">
              <a:spcBef>
                <a:spcPts val="0"/>
              </a:spcBef>
              <a:spcAft>
                <a:spcPts val="0"/>
              </a:spcAft>
              <a:buNone/>
            </a:pPr>
            <a:endParaRPr sz="2400"/>
          </a:p>
          <a:p>
            <a:pPr marL="0" lvl="0" indent="0" algn="l" rtl="0">
              <a:spcBef>
                <a:spcPts val="0"/>
              </a:spcBef>
              <a:spcAft>
                <a:spcPts val="0"/>
              </a:spcAft>
              <a:buNone/>
            </a:pPr>
            <a:endParaRPr sz="2400"/>
          </a:p>
        </p:txBody>
      </p:sp>
      <p:cxnSp>
        <p:nvCxnSpPr>
          <p:cNvPr id="151" name="Google Shape;151;p21"/>
          <p:cNvCxnSpPr/>
          <p:nvPr/>
        </p:nvCxnSpPr>
        <p:spPr>
          <a:xfrm rot="10800000" flipH="1">
            <a:off x="2141950" y="1054800"/>
            <a:ext cx="6534600" cy="21600"/>
          </a:xfrm>
          <a:prstGeom prst="straightConnector1">
            <a:avLst/>
          </a:prstGeom>
          <a:noFill/>
          <a:ln w="19050" cap="flat" cmpd="sng">
            <a:solidFill>
              <a:schemeClr val="lt1"/>
            </a:solidFill>
            <a:prstDash val="solid"/>
            <a:round/>
            <a:headEnd type="none" w="med" len="med"/>
            <a:tailEnd type="none" w="med" len="med"/>
          </a:ln>
        </p:spPr>
      </p:cxnSp>
      <p:sp>
        <p:nvSpPr>
          <p:cNvPr id="152" name="Google Shape;152;p21"/>
          <p:cNvSpPr txBox="1"/>
          <p:nvPr/>
        </p:nvSpPr>
        <p:spPr>
          <a:xfrm>
            <a:off x="196125" y="1326475"/>
            <a:ext cx="2794200" cy="3848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Robotics is a team sport. You should always be with your team, or let your team know where you are (bathroom break, concessions, etc.).</a:t>
            </a:r>
            <a:endParaRPr>
              <a:solidFill>
                <a:schemeClr val="lt1"/>
              </a:solidFill>
              <a:latin typeface="Lato"/>
              <a:ea typeface="Lato"/>
              <a:cs typeface="Lato"/>
              <a:sym typeface="Lato"/>
            </a:endParaRPr>
          </a:p>
          <a:p>
            <a:pPr marL="0" lvl="0" indent="0" algn="l" rtl="0">
              <a:spcBef>
                <a:spcPts val="0"/>
              </a:spcBef>
              <a:spcAft>
                <a:spcPts val="0"/>
              </a:spcAft>
              <a:buNone/>
            </a:pPr>
            <a:endParaRPr>
              <a:solidFill>
                <a:schemeClr val="lt1"/>
              </a:solidFill>
              <a:latin typeface="Lato"/>
              <a:ea typeface="Lato"/>
              <a:cs typeface="Lato"/>
              <a:sym typeface="Lato"/>
            </a:endParaRPr>
          </a:p>
          <a:p>
            <a:pPr marL="457200" lvl="0" indent="-317500" algn="l" rtl="0">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All teams should be either actively working on the robot, practicing driving, improving code, etc. OR watching the tournament.</a:t>
            </a:r>
            <a:endParaRPr>
              <a:solidFill>
                <a:schemeClr val="lt1"/>
              </a:solidFill>
              <a:latin typeface="Lato"/>
              <a:ea typeface="Lato"/>
              <a:cs typeface="Lato"/>
              <a:sym typeface="Lato"/>
            </a:endParaRPr>
          </a:p>
          <a:p>
            <a:pPr marL="0" lvl="0" indent="0" algn="l" rtl="0">
              <a:spcBef>
                <a:spcPts val="0"/>
              </a:spcBef>
              <a:spcAft>
                <a:spcPts val="0"/>
              </a:spcAft>
              <a:buNone/>
            </a:pPr>
            <a:endParaRPr>
              <a:solidFill>
                <a:schemeClr val="lt1"/>
              </a:solidFill>
              <a:latin typeface="Lato"/>
              <a:ea typeface="Lato"/>
              <a:cs typeface="Lato"/>
              <a:sym typeface="Lato"/>
            </a:endParaRPr>
          </a:p>
          <a:p>
            <a:pPr marL="457200" lvl="0" indent="-317500" algn="l" rtl="0">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Hanging out in the pit area on electronic devices is NOT a part of robotics.</a:t>
            </a:r>
            <a:endParaRPr>
              <a:solidFill>
                <a:schemeClr val="lt1"/>
              </a:solidFill>
              <a:latin typeface="Lato"/>
              <a:ea typeface="Lato"/>
              <a:cs typeface="Lato"/>
              <a:sym typeface="Lato"/>
            </a:endParaRPr>
          </a:p>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153" name="Google Shape;153;p21"/>
          <p:cNvSpPr txBox="1"/>
          <p:nvPr/>
        </p:nvSpPr>
        <p:spPr>
          <a:xfrm>
            <a:off x="3115150" y="1326475"/>
            <a:ext cx="2794200" cy="3848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Team members must be present before and after tournaments in-order to load and unload robots and supplies into and out of the robotics room.</a:t>
            </a:r>
            <a:endParaRPr>
              <a:solidFill>
                <a:schemeClr val="lt1"/>
              </a:solidFill>
              <a:latin typeface="Lato"/>
              <a:ea typeface="Lato"/>
              <a:cs typeface="Lato"/>
              <a:sym typeface="Lato"/>
            </a:endParaRPr>
          </a:p>
          <a:p>
            <a:pPr marL="0" lvl="0" indent="0" algn="l" rtl="0">
              <a:spcBef>
                <a:spcPts val="0"/>
              </a:spcBef>
              <a:spcAft>
                <a:spcPts val="0"/>
              </a:spcAft>
              <a:buNone/>
            </a:pPr>
            <a:endParaRPr>
              <a:solidFill>
                <a:schemeClr val="lt1"/>
              </a:solidFill>
              <a:latin typeface="Lato"/>
              <a:ea typeface="Lato"/>
              <a:cs typeface="Lato"/>
              <a:sym typeface="Lato"/>
            </a:endParaRPr>
          </a:p>
          <a:p>
            <a:pPr marL="457200" lvl="0" indent="-317500" algn="l" rtl="0">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Team members must help clean up the pit area at the end of the tournament.</a:t>
            </a:r>
            <a:endParaRPr>
              <a:solidFill>
                <a:schemeClr val="lt1"/>
              </a:solidFill>
              <a:latin typeface="Lato"/>
              <a:ea typeface="Lato"/>
              <a:cs typeface="Lato"/>
              <a:sym typeface="Lato"/>
            </a:endParaRPr>
          </a:p>
          <a:p>
            <a:pPr marL="0" lvl="0" indent="0" algn="l" rtl="0">
              <a:spcBef>
                <a:spcPts val="0"/>
              </a:spcBef>
              <a:spcAft>
                <a:spcPts val="0"/>
              </a:spcAft>
              <a:buNone/>
            </a:pPr>
            <a:endParaRPr>
              <a:solidFill>
                <a:schemeClr val="lt1"/>
              </a:solidFill>
              <a:latin typeface="Lato"/>
              <a:ea typeface="Lato"/>
              <a:cs typeface="Lato"/>
              <a:sym typeface="Lato"/>
            </a:endParaRPr>
          </a:p>
          <a:p>
            <a:pPr marL="457200" lvl="0" indent="-317500" algn="l" rtl="0">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Team members must help load all robotics supplies and equipment onto the bus trailer at the end of the tournament.</a:t>
            </a:r>
            <a:endParaRPr>
              <a:solidFill>
                <a:schemeClr val="lt1"/>
              </a:solidFill>
              <a:latin typeface="Lato"/>
              <a:ea typeface="Lato"/>
              <a:cs typeface="Lato"/>
              <a:sym typeface="Lato"/>
            </a:endParaRPr>
          </a:p>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154" name="Google Shape;154;p21"/>
          <p:cNvSpPr txBox="1"/>
          <p:nvPr/>
        </p:nvSpPr>
        <p:spPr>
          <a:xfrm>
            <a:off x="6099625" y="1326475"/>
            <a:ext cx="2837700" cy="3578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At tournaments you represent Princeton Robotics &amp; Princeton MS or HS; the Code of Conduct applies to you.</a:t>
            </a:r>
            <a:endParaRPr>
              <a:solidFill>
                <a:schemeClr val="lt1"/>
              </a:solidFill>
              <a:latin typeface="Lato"/>
              <a:ea typeface="Lato"/>
              <a:cs typeface="Lato"/>
              <a:sym typeface="Lato"/>
            </a:endParaRPr>
          </a:p>
          <a:p>
            <a:pPr marL="0" lvl="0" indent="0" algn="l" rtl="0">
              <a:spcBef>
                <a:spcPts val="0"/>
              </a:spcBef>
              <a:spcAft>
                <a:spcPts val="0"/>
              </a:spcAft>
              <a:buNone/>
            </a:pPr>
            <a:endParaRPr>
              <a:solidFill>
                <a:schemeClr val="lt1"/>
              </a:solidFill>
              <a:latin typeface="Lato"/>
              <a:ea typeface="Lato"/>
              <a:cs typeface="Lato"/>
              <a:sym typeface="Lato"/>
            </a:endParaRPr>
          </a:p>
          <a:p>
            <a:pPr marL="457200" lvl="0" indent="-317500" algn="l" rtl="0">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The REC Code of Conduct also applies to you at all tournaments.</a:t>
            </a:r>
            <a:endParaRPr>
              <a:solidFill>
                <a:schemeClr val="lt1"/>
              </a:solidFill>
              <a:latin typeface="Lato"/>
              <a:ea typeface="Lato"/>
              <a:cs typeface="Lato"/>
              <a:sym typeface="Lato"/>
            </a:endParaRPr>
          </a:p>
          <a:p>
            <a:pPr marL="0" lvl="0" indent="0" algn="l" rtl="0">
              <a:lnSpc>
                <a:spcPct val="115000"/>
              </a:lnSpc>
              <a:spcBef>
                <a:spcPts val="0"/>
              </a:spcBef>
              <a:spcAft>
                <a:spcPts val="0"/>
              </a:spcAft>
              <a:buNone/>
            </a:pPr>
            <a:endParaRPr b="1">
              <a:solidFill>
                <a:schemeClr val="lt1"/>
              </a:solidFill>
              <a:latin typeface="Nunito"/>
              <a:ea typeface="Nunito"/>
              <a:cs typeface="Nunito"/>
              <a:sym typeface="Nunito"/>
            </a:endParaRPr>
          </a:p>
          <a:p>
            <a:pPr marL="457200" lvl="0" indent="-317500" algn="l" rtl="0">
              <a:lnSpc>
                <a:spcPct val="115000"/>
              </a:lnSpc>
              <a:spcBef>
                <a:spcPts val="0"/>
              </a:spcBef>
              <a:spcAft>
                <a:spcPts val="0"/>
              </a:spcAft>
              <a:buClr>
                <a:schemeClr val="lt1"/>
              </a:buClr>
              <a:buSzPts val="1400"/>
              <a:buFont typeface="Nunito"/>
              <a:buChar char="●"/>
            </a:pPr>
            <a:r>
              <a:rPr lang="en">
                <a:solidFill>
                  <a:schemeClr val="lt1"/>
                </a:solidFill>
                <a:latin typeface="Lato"/>
                <a:ea typeface="Lato"/>
                <a:cs typeface="Lato"/>
                <a:sym typeface="Lato"/>
              </a:rPr>
              <a:t>If you cannot follow  the Code of Conduct, and/or any other rules that are in place, you will be asked to leave the tournament.  </a:t>
            </a:r>
            <a:endParaRPr sz="1200">
              <a:solidFill>
                <a:schemeClr val="lt1"/>
              </a:solidFill>
              <a:latin typeface="Lato"/>
              <a:ea typeface="Lato"/>
              <a:cs typeface="Lato"/>
              <a:sym typeface="Lato"/>
            </a:endParaRPr>
          </a:p>
        </p:txBody>
      </p:sp>
      <p:sp>
        <p:nvSpPr>
          <p:cNvPr id="155" name="Google Shape;155;p21"/>
          <p:cNvSpPr txBox="1"/>
          <p:nvPr/>
        </p:nvSpPr>
        <p:spPr>
          <a:xfrm>
            <a:off x="3950100" y="43025"/>
            <a:ext cx="51939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latin typeface="Lato"/>
                <a:ea typeface="Lato"/>
                <a:cs typeface="Lato"/>
                <a:sym typeface="Lato"/>
              </a:rPr>
              <a:t>Treat everyone with respect. All Teams are expected to conduct themselves in a respectful and professional manner while competing in VEX Robotics Competition events. If a Team or any of its members (Students or any Adults associated with the Team) are disrespectful or uncivil to event staff, volunteers, or fellow competitors, they may be Disqualified from a current or upcoming Match.</a:t>
            </a:r>
            <a:endParaRPr sz="1000">
              <a:solidFill>
                <a:schemeClr val="lt1"/>
              </a:solidFill>
              <a:latin typeface="Lato"/>
              <a:ea typeface="Lato"/>
              <a:cs typeface="Lato"/>
              <a:sym typeface="Lato"/>
            </a:endParaRPr>
          </a:p>
          <a:p>
            <a:pPr marL="0" lvl="0" indent="0" algn="ctr" rtl="0">
              <a:spcBef>
                <a:spcPts val="0"/>
              </a:spcBef>
              <a:spcAft>
                <a:spcPts val="0"/>
              </a:spcAft>
              <a:buNone/>
            </a:pPr>
            <a:r>
              <a:rPr lang="en" sz="800">
                <a:solidFill>
                  <a:schemeClr val="lt1"/>
                </a:solidFill>
                <a:latin typeface="Lato"/>
                <a:ea typeface="Lato"/>
                <a:cs typeface="Lato"/>
                <a:sym typeface="Lato"/>
              </a:rPr>
              <a:t>https://content.vexrobotics.com/docs/23-24/vrc-overunder/VRC-Manual-2324-2.0-Release.pdf</a:t>
            </a:r>
            <a:endParaRPr sz="800">
              <a:solidFill>
                <a:schemeClr val="lt1"/>
              </a:solidFill>
              <a:latin typeface="Lato"/>
              <a:ea typeface="Lato"/>
              <a:cs typeface="Lato"/>
              <a:sym typeface="Lato"/>
            </a:endParaRPr>
          </a:p>
        </p:txBody>
      </p:sp>
      <p:sp>
        <p:nvSpPr>
          <p:cNvPr id="156" name="Google Shape;156;p21"/>
          <p:cNvSpPr txBox="1"/>
          <p:nvPr/>
        </p:nvSpPr>
        <p:spPr>
          <a:xfrm>
            <a:off x="2492750" y="85200"/>
            <a:ext cx="1084800" cy="78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Lato"/>
                <a:ea typeface="Lato"/>
                <a:cs typeface="Lato"/>
                <a:sym typeface="Lato"/>
              </a:rPr>
              <a:t>VEX G1 Rule</a:t>
            </a:r>
            <a:endParaRPr sz="2000" b="1" dirty="0">
              <a:solidFill>
                <a:schemeClr val="dk1"/>
              </a:solidFill>
              <a:latin typeface="Lato"/>
              <a:ea typeface="Lato"/>
              <a:cs typeface="Lato"/>
              <a:sym typeface="Lato"/>
            </a:endParaRPr>
          </a:p>
        </p:txBody>
      </p:sp>
      <p:cxnSp>
        <p:nvCxnSpPr>
          <p:cNvPr id="157" name="Google Shape;157;p21"/>
          <p:cNvCxnSpPr/>
          <p:nvPr/>
        </p:nvCxnSpPr>
        <p:spPr>
          <a:xfrm>
            <a:off x="3692400" y="474150"/>
            <a:ext cx="387900" cy="7200"/>
          </a:xfrm>
          <a:prstGeom prst="straightConnector1">
            <a:avLst/>
          </a:prstGeom>
          <a:noFill/>
          <a:ln w="38100" cap="flat" cmpd="sng">
            <a:solidFill>
              <a:schemeClr val="dk2"/>
            </a:solidFill>
            <a:prstDash val="solid"/>
            <a:round/>
            <a:headEnd type="none" w="med" len="med"/>
            <a:tailEnd type="triangle" w="med" len="med"/>
          </a:ln>
        </p:spPr>
      </p:cxnSp>
      <p:sp>
        <p:nvSpPr>
          <p:cNvPr id="158" name="Google Shape;158;p21"/>
          <p:cNvSpPr/>
          <p:nvPr/>
        </p:nvSpPr>
        <p:spPr>
          <a:xfrm>
            <a:off x="2492750" y="74900"/>
            <a:ext cx="1084800" cy="877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22555</TotalTime>
  <Words>2403</Words>
  <Application>Microsoft Macintosh PowerPoint</Application>
  <PresentationFormat>On-screen Show (16:9)</PresentationFormat>
  <Paragraphs>148</Paragraphs>
  <Slides>21</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Oxygen</vt:lpstr>
      <vt:lpstr>Arial</vt:lpstr>
      <vt:lpstr>Nunito</vt:lpstr>
      <vt:lpstr>Helvetica</vt:lpstr>
      <vt:lpstr>Source Code Pro</vt:lpstr>
      <vt:lpstr>Roboto Slab</vt:lpstr>
      <vt:lpstr>Raleway</vt:lpstr>
      <vt:lpstr>Lato</vt:lpstr>
      <vt:lpstr>Swiss</vt:lpstr>
      <vt:lpstr>Document</vt:lpstr>
      <vt:lpstr>VEX Robotics 25-26</vt:lpstr>
      <vt:lpstr>Educational Robotics Opens Minds</vt:lpstr>
      <vt:lpstr>Practice Days &amp; Times</vt:lpstr>
      <vt:lpstr>Expectations at Practice: </vt:lpstr>
      <vt:lpstr>PowerPoint Presentation</vt:lpstr>
      <vt:lpstr>What game do we play this year?</vt:lpstr>
      <vt:lpstr>TOURNAMENT SCHEDULE HS </vt:lpstr>
      <vt:lpstr>PowerPoint Presentation</vt:lpstr>
      <vt:lpstr>Tournament Expectations  </vt:lpstr>
      <vt:lpstr>PowerPoint Presentation</vt:lpstr>
      <vt:lpstr>G2&gt; V5RC is a student-centered program. Adults should not make decisions about the Robot’s build, design, or gameplay, and should not provide an unfair advantage by providing ‘help’ that is beyond the Student’s independent abilities. Students must be prepared to demonstrate an active understanding of their Robot’s design, construction, and programming to judges or event staff. Students should build, design, and code the Robot with minimal Adult involvement.   Some amount of Adult mentorship, teaching, and/or guidance is an expected and encour- aged facet of VEX competitions. No one is born an expert in robotics! However, obstacles should always be viewed as teaching opportunities, not problems for an Adult to solve for the Team. When building or designing the Robot, it is… ● Okay for an Adult to help a Student consider why something failed, so it can be improved. ● Not okay for an Adult to provide step-by-step instructions or photos for the Student to copy. When a mechanism falls off, it is… ● Okay for an Adult to help a Student consider why it failed, so it can be improved. ● Not okay for an Adult to investigate or put the Robot back together. When a Team encounters a complex programming concept, it is… ● Okay for an Adult to guide a Student through a flowchart to understand its logic. ● Not okay for an Adult to write a premade command for that Student to copy/paste. During Match play, it is… ● Okay for an Adult to provide cheerful, positive encouragement as a spectator. ● Not okay for an Adult to explicitly shout step-by-step commands from the audience. This rule operates in tandem with the REC Foundation Student Centered Policy, which is available in the REC Library for Teams to reference throughout the season. Violation Notes: Potential Violations of this rule will be reviewed on a case-by-case basis. By defini- tion, all Violations of this rule become Match Affecting as soon as a Robot which was built or coded by an Adult wins a Match. All reported and/or suspected &lt;G2&gt; Violations should be reported to the Event Partner during the event, and should be reported to the REC Foundation Rules and Conduct Commit- tee following the event. </vt:lpstr>
      <vt:lpstr>PowerPoint Presentation</vt:lpstr>
      <vt:lpstr>How to Qualify</vt:lpstr>
      <vt:lpstr>Budget &amp; Supplies</vt:lpstr>
      <vt:lpstr>How to Letter in Robotics</vt:lpstr>
      <vt:lpstr>Remind App CODE for HS: isd477vex    </vt:lpstr>
      <vt:lpstr>PowerPoint Presentation</vt:lpstr>
      <vt:lpstr>Please: </vt:lpstr>
      <vt:lpstr>Princeton Robotics Booster Club</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VEX Robotics 24-25</dc:title>
  <cp:lastModifiedBy>David Wittwer</cp:lastModifiedBy>
  <cp:revision>7</cp:revision>
  <dcterms:modified xsi:type="dcterms:W3CDTF">2025-09-10T17:37:17Z</dcterms:modified>
</cp:coreProperties>
</file>